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type="screen16x10" cy="5715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935" autoAdjust="0"/>
    <p:restoredTop sz="94660"/>
  </p:normalViewPr>
  <p:slideViewPr>
    <p:cSldViewPr>
      <p:cViewPr varScale="1">
        <p:scale>
          <a:sx n="73" d="100"/>
          <a:sy n="73" d="100"/>
        </p:scale>
        <p:origin x="1068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bg>
      <p:bgRef idx="1003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CoverOverlay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/>
        </p:spPr>
      </p:pic>
      <p:sp>
        <p:nvSpPr>
          <p:cNvPr id="10485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grpSp>
        <p:nvGrpSpPr>
          <p:cNvPr id="24" name="Group 7"/>
          <p:cNvGrpSpPr/>
          <p:nvPr/>
        </p:nvGrpSpPr>
        <p:grpSpPr>
          <a:xfrm>
            <a:off x="1194101" y="2406275"/>
            <a:ext cx="6779110" cy="853440"/>
            <a:chOff x="1172584" y="1381459"/>
            <a:chExt cx="6779110" cy="1024128"/>
          </a:xfrm>
          <a:effectLst>
            <a:outerShdw blurRad="38100" dir="16200000" dist="12700" rotWithShape="0">
              <a:prstClr val="black">
                <a:alpha val="30000"/>
              </a:prstClr>
            </a:outerShdw>
          </a:effectLst>
        </p:grpSpPr>
        <p:sp>
          <p:nvSpPr>
            <p:cNvPr id="1048585" name="TextBox 8"/>
            <p:cNvSpPr txBox="1"/>
            <p:nvPr/>
          </p:nvSpPr>
          <p:spPr>
            <a:xfrm>
              <a:off x="4147073" y="1381459"/>
              <a:ext cx="525780" cy="1024128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algn="ctr" blurRad="34925" dir="14400000" dist="12700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28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0"/>
            <p:cNvCxnSpPr>
              <a:cxnSpLocks/>
            </p:cNvCxnSpPr>
            <p:nvPr/>
          </p:nvCxnSpPr>
          <p:spPr>
            <a:xfrm rot="10800000">
              <a:off x="4831976" y="1922930"/>
              <a:ext cx="3119718" cy="1588"/>
            </a:xfrm>
            <a:prstGeom prst="line"/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r="14220000" dist="127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/>
                </a:solidFill>
                <a:effectLst>
                  <a:outerShdw blurRad="34925" dir="14400000" dist="127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ctr"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grpSp>
        <p:nvGrpSpPr>
          <p:cNvPr id="45" name="Group 10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48632" name="TextBox 14"/>
            <p:cNvSpPr txBox="1"/>
            <p:nvPr/>
          </p:nvSpPr>
          <p:spPr>
            <a:xfrm>
              <a:off x="4147073" y="1381459"/>
              <a:ext cx="877163" cy="1107996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38" name="Straight Connector 15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Straight Connector 16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66165"/>
            <a:ext cx="1678193" cy="4638971"/>
          </a:xfrm>
        </p:spPr>
        <p:txBody>
          <a:bodyPr vert="eaVert"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708212"/>
            <a:ext cx="5507917" cy="418651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grpSp>
        <p:nvGrpSpPr>
          <p:cNvPr id="40" name="Group 10"/>
          <p:cNvGrpSpPr/>
          <p:nvPr/>
        </p:nvGrpSpPr>
        <p:grpSpPr>
          <a:xfrm rot="5400000">
            <a:off x="4365730" y="2323742"/>
            <a:ext cx="4566795" cy="923330"/>
            <a:chOff x="1815339" y="1381459"/>
            <a:chExt cx="5480154" cy="923330"/>
          </a:xfrm>
        </p:grpSpPr>
        <p:sp>
          <p:nvSpPr>
            <p:cNvPr id="1048614" name="TextBox 11"/>
            <p:cNvSpPr txBox="1"/>
            <p:nvPr/>
          </p:nvSpPr>
          <p:spPr>
            <a:xfrm>
              <a:off x="4059357" y="1381459"/>
              <a:ext cx="1052596" cy="92333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34" name="Straight Connector 12"/>
            <p:cNvCxnSpPr>
              <a:cxnSpLocks/>
            </p:cNvCxnSpPr>
            <p:nvPr/>
          </p:nvCxnSpPr>
          <p:spPr>
            <a:xfrm flipH="1" flipV="1">
              <a:off x="1815339" y="1924709"/>
              <a:ext cx="2468880" cy="2505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13"/>
            <p:cNvCxnSpPr>
              <a:cxnSpLocks/>
            </p:cNvCxnSpPr>
            <p:nvPr/>
          </p:nvCxnSpPr>
          <p:spPr>
            <a:xfrm rot="10800000">
              <a:off x="4826613" y="1927417"/>
              <a:ext cx="2468880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bg>
      <p:bgRef idx="1002">
        <a:schemeClr val="bg1"/>
      </p:bgRef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sp>
        <p:nvSpPr>
          <p:cNvPr id="1048619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42" name="Group 11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48620" name="TextBox 12"/>
            <p:cNvSpPr txBox="1"/>
            <p:nvPr/>
          </p:nvSpPr>
          <p:spPr>
            <a:xfrm>
              <a:off x="4147073" y="1381459"/>
              <a:ext cx="877163" cy="1107996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36" name="Straight Connector 13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Straight Connector 14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bg>
      <p:bgRef idx="1002">
        <a:schemeClr val="bg2"/>
      </p:bgRef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1" descr="CoverOverlay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/>
        </p:spPr>
      </p:pic>
      <p:grpSp>
        <p:nvGrpSpPr>
          <p:cNvPr id="27" name="Group 7"/>
          <p:cNvGrpSpPr/>
          <p:nvPr/>
        </p:nvGrpSpPr>
        <p:grpSpPr>
          <a:xfrm>
            <a:off x="1172584" y="2406316"/>
            <a:ext cx="6779110" cy="853440"/>
            <a:chOff x="1172584" y="1381459"/>
            <a:chExt cx="6779110" cy="1024128"/>
          </a:xfrm>
        </p:grpSpPr>
        <p:sp>
          <p:nvSpPr>
            <p:cNvPr id="1048589" name="TextBox 8"/>
            <p:cNvSpPr txBox="1"/>
            <p:nvPr/>
          </p:nvSpPr>
          <p:spPr>
            <a:xfrm>
              <a:off x="4147073" y="1381459"/>
              <a:ext cx="525780" cy="1024128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rot="10800000">
              <a:off x="4831976" y="1927412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690041" y="1004048"/>
            <a:ext cx="7754713" cy="1592263"/>
          </a:xfrm>
        </p:spPr>
        <p:txBody>
          <a:bodyPr anchor="b"/>
          <a:lstStyle>
            <a:lvl1pPr algn="ctr">
              <a:defRPr baseline="0" b="0" cap="none" sz="54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91" name="Text Placeholder 2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250156"/>
          </a:xfrm>
        </p:spPr>
        <p:txBody>
          <a:bodyPr anchor="t"/>
          <a:lstStyle>
            <a:lvl1pPr algn="ctr" indent="0" marL="0">
              <a:buNone/>
              <a:defRPr sz="20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sp>
        <p:nvSpPr>
          <p:cNvPr id="1048636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grpSp>
        <p:nvGrpSpPr>
          <p:cNvPr id="47" name="Group 12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48637" name="TextBox 13"/>
            <p:cNvSpPr txBox="1"/>
            <p:nvPr/>
          </p:nvSpPr>
          <p:spPr>
            <a:xfrm>
              <a:off x="4147073" y="1381459"/>
              <a:ext cx="877163" cy="1107996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40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3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66900"/>
            <a:ext cx="3803904" cy="3230880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39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66900"/>
            <a:ext cx="3803904" cy="3230880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866900"/>
            <a:ext cx="3442446" cy="548640"/>
          </a:xfrm>
        </p:spPr>
        <p:txBody>
          <a:bodyPr anchor="b"/>
          <a:lstStyle>
            <a:lvl1pPr algn="ctr" indent="0" marL="0">
              <a:buNone/>
              <a:defRPr b="0" sz="24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456329"/>
            <a:ext cx="3803904" cy="2644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866900"/>
            <a:ext cx="3447288" cy="548640"/>
          </a:xfrm>
        </p:spPr>
        <p:txBody>
          <a:bodyPr anchor="b"/>
          <a:lstStyle>
            <a:lvl1pPr algn="ctr" indent="0" marL="0">
              <a:buNone/>
              <a:defRPr b="0" sz="24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3640"/>
            <a:ext cx="3799728" cy="2644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grpSp>
        <p:nvGrpSpPr>
          <p:cNvPr id="49" name="Group 13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48648" name="TextBox 15"/>
            <p:cNvSpPr txBox="1"/>
            <p:nvPr/>
          </p:nvSpPr>
          <p:spPr>
            <a:xfrm>
              <a:off x="4147073" y="1381459"/>
              <a:ext cx="877163" cy="1107996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42" name="Straight Connector 16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Straight Connector 17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  <p:grpSp>
        <p:nvGrpSpPr>
          <p:cNvPr id="38" name="Group 9"/>
          <p:cNvGrpSpPr/>
          <p:nvPr/>
        </p:nvGrpSpPr>
        <p:grpSpPr>
          <a:xfrm>
            <a:off x="1172584" y="1160181"/>
            <a:ext cx="6779110" cy="923330"/>
            <a:chOff x="1172584" y="1381459"/>
            <a:chExt cx="6779110" cy="1107996"/>
          </a:xfrm>
        </p:grpSpPr>
        <p:sp>
          <p:nvSpPr>
            <p:cNvPr id="1048608" name="TextBox 13"/>
            <p:cNvSpPr txBox="1"/>
            <p:nvPr/>
          </p:nvSpPr>
          <p:spPr>
            <a:xfrm>
              <a:off x="4147073" y="1381459"/>
              <a:ext cx="877163" cy="1107996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5400"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3145732" name="Straight Connector 14"/>
            <p:cNvCxnSpPr>
              <a:cxnSpLocks/>
            </p:cNvCxnSpPr>
            <p:nvPr/>
          </p:nvCxnSpPr>
          <p:spPr>
            <a:xfrm rot="10800000">
              <a:off x="1172584" y="192562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5"/>
            <p:cNvCxnSpPr>
              <a:cxnSpLocks/>
            </p:cNvCxnSpPr>
            <p:nvPr/>
          </p:nvCxnSpPr>
          <p:spPr>
            <a:xfrm rot="10800000">
              <a:off x="4831976" y="1922650"/>
              <a:ext cx="3119718" cy="1588"/>
            </a:xfrm>
            <a:prstGeom prst="line"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5034580" y="1398496"/>
            <a:ext cx="3422483" cy="1572434"/>
          </a:xfrm>
        </p:spPr>
        <p:txBody>
          <a:bodyPr anchor="b"/>
          <a:lstStyle>
            <a:lvl1pPr algn="l">
              <a:defRPr b="0" sz="2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692002" y="466165"/>
            <a:ext cx="4116667" cy="463897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003177"/>
            <a:ext cx="3411725" cy="2097741"/>
          </a:xfrm>
        </p:spPr>
        <p:txBody>
          <a:bodyPr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677732" y="3890682"/>
            <a:ext cx="7767021" cy="537274"/>
          </a:xfrm>
        </p:spPr>
        <p:txBody>
          <a:bodyPr anchor="b"/>
          <a:lstStyle>
            <a:lvl1pPr algn="ctr">
              <a:defRPr b="0" sz="2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2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55804"/>
            <a:ext cx="4772156" cy="29983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en-US"/>
          </a:p>
        </p:txBody>
      </p:sp>
      <p:sp>
        <p:nvSpPr>
          <p:cNvPr id="10486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36922"/>
            <a:ext cx="7756264" cy="670718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0"/>
            <a:ext cx="9144000" cy="5715000"/>
          </a:xfrm>
          <a:prstGeom prst="rect"/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688491" y="475130"/>
            <a:ext cx="7756263" cy="878542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699248" y="1873623"/>
            <a:ext cx="7745505" cy="323151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5134535"/>
            <a:ext cx="2133600" cy="304271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B68005-5C7E-4D37-B712-C9A07DB6E95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4535"/>
            <a:ext cx="2895600" cy="304271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5134535"/>
            <a:ext cx="2133600" cy="304271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8D0A96-DC84-48B7-BC7D-99845A32227D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365760" latinLnBrk="0" marL="365760" rtl="0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365760" latinLnBrk="0" marL="777240" rtl="0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365760" latinLnBrk="0" marL="1143000" rtl="0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320040" latinLnBrk="0" marL="1508760" rtl="0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320040" latinLnBrk="0" marL="1828800" rtl="0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74320" latinLnBrk="0" marL="2148840" rtl="0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74320" latinLnBrk="0" marL="2468880" rtl="0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74320" latinLnBrk="0" marL="2788920" rtl="0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74320" latinLnBrk="0" marL="3108960" rtl="0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1236"/>
            <a:ext cx="7272808" cy="4680520"/>
          </a:xfrm>
        </p:spPr>
        <p:txBody>
          <a:bodyPr>
            <a:normAutofit lnSpcReduction="10000"/>
          </a:bodyPr>
          <a:p>
            <a:pPr lvl="1"/>
            <a:r>
              <a:rPr dirty="0" sz="1600" lang="ru-RU">
                <a:solidFill>
                  <a:schemeClr val="bg1"/>
                </a:solidFill>
                <a:effectLst/>
              </a:rPr>
              <a:t>Муниципальное бюджетное общеобразовательное учреждение </a:t>
            </a:r>
          </a:p>
          <a:p>
            <a:pPr lvl="1"/>
            <a:r>
              <a:rPr dirty="0" sz="1600" lang="ru-RU" err="1">
                <a:solidFill>
                  <a:schemeClr val="bg1"/>
                </a:solidFill>
                <a:effectLst/>
              </a:rPr>
              <a:t>Трубчевская</a:t>
            </a:r>
            <a:r>
              <a:rPr dirty="0" sz="1600" lang="ru-RU">
                <a:solidFill>
                  <a:schemeClr val="bg1"/>
                </a:solidFill>
                <a:effectLst/>
              </a:rPr>
              <a:t> средняя школа № 2 им. А.С. Пушкина</a:t>
            </a:r>
            <a:endParaRPr dirty="0" sz="1600" lang="en-US">
              <a:solidFill>
                <a:schemeClr val="bg1"/>
              </a:solidFill>
              <a:effectLst/>
            </a:endParaRPr>
          </a:p>
          <a:p>
            <a:pPr lvl="1"/>
            <a:endParaRPr dirty="0" sz="1000" lang="ru-RU">
              <a:solidFill>
                <a:schemeClr val="bg1"/>
              </a:solidFill>
              <a:effectLst/>
            </a:endParaRPr>
          </a:p>
          <a:p>
            <a:pPr lvl="1"/>
            <a:endParaRPr dirty="0" sz="1000" lang="ru-RU">
              <a:solidFill>
                <a:schemeClr val="bg1"/>
              </a:solidFill>
            </a:endParaRPr>
          </a:p>
          <a:p>
            <a:pPr lvl="1"/>
            <a:endParaRPr dirty="0" sz="1000" lang="ru-RU">
              <a:solidFill>
                <a:schemeClr val="bg1"/>
              </a:solidFill>
              <a:effectLst/>
            </a:endParaRPr>
          </a:p>
          <a:p>
            <a:pPr lvl="1"/>
            <a:r>
              <a:rPr b="1" dirty="0" sz="3200" lang="ru-RU">
                <a:solidFill>
                  <a:schemeClr val="bg1"/>
                </a:solidFill>
                <a:effectLst/>
              </a:rPr>
              <a:t>В.Е. Павлов. Путь в а</a:t>
            </a:r>
            <a:r>
              <a:rPr b="1" dirty="0" sz="3200" lang="ru-RU">
                <a:solidFill>
                  <a:schemeClr val="bg1"/>
                </a:solidFill>
              </a:rPr>
              <a:t>виацию</a:t>
            </a:r>
          </a:p>
          <a:p>
            <a:pPr lvl="1"/>
            <a:r>
              <a:rPr b="1" dirty="0" sz="1600" lang="ru-RU">
                <a:solidFill>
                  <a:schemeClr val="bg1"/>
                </a:solidFill>
                <a:effectLst/>
              </a:rPr>
              <a:t>                             </a:t>
            </a:r>
          </a:p>
          <a:p>
            <a:pPr lvl="1"/>
            <a:r>
              <a:rPr b="1" dirty="0" sz="1600" lang="ru-RU">
                <a:solidFill>
                  <a:schemeClr val="bg1"/>
                </a:solidFill>
                <a:effectLst/>
              </a:rPr>
              <a:t>                                </a:t>
            </a:r>
          </a:p>
          <a:p>
            <a:pPr algn="r"/>
            <a:r>
              <a:rPr dirty="0" sz="1600" lang="ru-RU">
                <a:solidFill>
                  <a:schemeClr val="bg1"/>
                </a:solidFill>
                <a:effectLst/>
              </a:rPr>
              <a:t>                                                                               </a:t>
            </a:r>
            <a:r>
              <a:rPr b="1" dirty="0" sz="1600" lang="ru-RU">
                <a:solidFill>
                  <a:schemeClr val="bg1"/>
                </a:solidFill>
                <a:effectLst/>
              </a:rPr>
              <a:t>Подготовила: </a:t>
            </a:r>
            <a:r>
              <a:rPr dirty="0" sz="1600" lang="ru-RU">
                <a:solidFill>
                  <a:schemeClr val="bg1"/>
                </a:solidFill>
                <a:effectLst/>
              </a:rPr>
              <a:t> Лёвкина Татьяна                            Алексеевна, </a:t>
            </a:r>
            <a:r>
              <a:rPr dirty="0" sz="1600" lang="ru-RU">
                <a:solidFill>
                  <a:schemeClr val="bg1"/>
                </a:solidFill>
              </a:rPr>
              <a:t>учащаяся 11 класса</a:t>
            </a:r>
          </a:p>
          <a:p>
            <a:r>
              <a:rPr dirty="0" sz="1600" lang="ru-RU">
                <a:solidFill>
                  <a:schemeClr val="bg1"/>
                </a:solidFill>
              </a:rPr>
              <a:t>                                                           </a:t>
            </a:r>
            <a:r>
              <a:rPr b="1" dirty="0" sz="1600" lang="ru-RU">
                <a:solidFill>
                  <a:schemeClr val="bg1"/>
                </a:solidFill>
                <a:effectLst/>
              </a:rPr>
              <a:t>                                                             </a:t>
            </a:r>
          </a:p>
          <a:p>
            <a:pPr algn="r">
              <a:lnSpc>
                <a:spcPct val="110000"/>
              </a:lnSpc>
            </a:pPr>
            <a:r>
              <a:rPr b="1" dirty="0" sz="1600" lang="ru-RU">
                <a:solidFill>
                  <a:schemeClr val="bg1"/>
                </a:solidFill>
                <a:effectLst/>
              </a:rPr>
              <a:t>Руководитель: </a:t>
            </a:r>
            <a:r>
              <a:rPr dirty="0" sz="1600" lang="ru-RU" err="1">
                <a:solidFill>
                  <a:schemeClr val="bg1"/>
                </a:solidFill>
                <a:effectLst/>
              </a:rPr>
              <a:t>Ноздрова</a:t>
            </a:r>
            <a:r>
              <a:rPr dirty="0" sz="1600" lang="ru-RU">
                <a:solidFill>
                  <a:schemeClr val="bg1"/>
                </a:solidFill>
                <a:effectLst/>
              </a:rPr>
              <a:t> Марина Богдановна, </a:t>
            </a:r>
            <a:endParaRPr b="1" dirty="0" sz="1600" lang="ru-RU">
              <a:solidFill>
                <a:schemeClr val="bg1"/>
              </a:solidFill>
              <a:effectLst/>
            </a:endParaRPr>
          </a:p>
          <a:p>
            <a:pPr algn="r">
              <a:lnSpc>
                <a:spcPct val="110000"/>
              </a:lnSpc>
            </a:pPr>
            <a:r>
              <a:rPr dirty="0" sz="1600" lang="ru-RU">
                <a:solidFill>
                  <a:schemeClr val="bg1"/>
                </a:solidFill>
                <a:effectLst/>
              </a:rPr>
              <a:t>учитель русского и литературы</a:t>
            </a:r>
          </a:p>
          <a:p>
            <a:r>
              <a:rPr dirty="0" sz="1600" lang="ru-RU">
                <a:solidFill>
                  <a:schemeClr val="bg1"/>
                </a:solidFill>
                <a:effectLst/>
              </a:rPr>
              <a:t>                                                                            </a:t>
            </a:r>
            <a:endParaRPr dirty="0" sz="1600" lang="ru-RU">
              <a:solidFill>
                <a:schemeClr val="bg1"/>
              </a:solidFill>
            </a:endParaRPr>
          </a:p>
          <a:p>
            <a:pPr lvl="1"/>
            <a:endParaRPr dirty="0" sz="1600" lang="ru-RU">
              <a:solidFill>
                <a:schemeClr val="bg1"/>
              </a:solidFill>
            </a:endParaRPr>
          </a:p>
          <a:p>
            <a:pPr lvl="1"/>
            <a:r>
              <a:rPr dirty="0" sz="1600" lang="ru-RU">
                <a:solidFill>
                  <a:schemeClr val="bg1"/>
                </a:solidFill>
              </a:rPr>
              <a:t>Трубчевск - 2021</a:t>
            </a:r>
            <a:r>
              <a:rPr dirty="0" sz="1600" lang="ru-RU">
                <a:solidFill>
                  <a:schemeClr val="bg1"/>
                </a:solidFill>
                <a:effectLst/>
              </a:rPr>
              <a:t> </a:t>
            </a:r>
            <a:endParaRPr dirty="0" sz="16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 2"/>
          <p:cNvSpPr>
            <a:spLocks noGrp="1"/>
          </p:cNvSpPr>
          <p:nvPr>
            <p:ph type="body" idx="1"/>
          </p:nvPr>
        </p:nvSpPr>
        <p:spPr>
          <a:xfrm>
            <a:off x="323528" y="409228"/>
            <a:ext cx="8352928" cy="4824536"/>
          </a:xfrm>
        </p:spPr>
        <p:txBody>
          <a:bodyPr/>
          <a:p>
            <a:pPr lvl="1"/>
            <a:r>
              <a:rPr b="1" dirty="0" lang="ru-RU">
                <a:solidFill>
                  <a:schemeClr val="tx1"/>
                </a:solidFill>
                <a:ea typeface="Calibri"/>
              </a:rPr>
              <a:t>                            Детство Виталия Павлова</a:t>
            </a:r>
          </a:p>
          <a:p>
            <a:pPr algn="just" lvl="1"/>
            <a:r>
              <a:rPr dirty="0" sz="1600" lang="ru-RU">
                <a:solidFill>
                  <a:schemeClr val="tx1"/>
                </a:solidFill>
                <a:ea typeface="Calibri"/>
              </a:rPr>
              <a:t>       Родился будущий военачальник 21 октября 1944 года в небольшой деревушке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Белоголовичи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. Жили Павловы небогато, отец работал председателем сельсовета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Белоголовичей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, а</a:t>
            </a:r>
            <a:r>
              <a:rPr dirty="0" sz="1600" lang="ru-RU">
                <a:solidFill>
                  <a:schemeClr val="tx1"/>
                </a:solidFill>
              </a:rPr>
              <a:t> родная мать умерла, когда Виталию было всего восемь лет. 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Поскольку матери у Виталия не стало, он некоторое время провел в Трубчевском интернате и учился в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Трубчевской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 школе имени А.С. Пушкина.</a:t>
            </a:r>
          </a:p>
          <a:p>
            <a:pPr lvl="1"/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63688" y="2065412"/>
            <a:ext cx="5472608" cy="332927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Текст 2"/>
          <p:cNvSpPr>
            <a:spLocks noGrp="1"/>
          </p:cNvSpPr>
          <p:nvPr>
            <p:ph type="body" idx="1"/>
          </p:nvPr>
        </p:nvSpPr>
        <p:spPr>
          <a:xfrm>
            <a:off x="4932040" y="409228"/>
            <a:ext cx="3501956" cy="4824536"/>
          </a:xfrm>
        </p:spPr>
        <p:txBody>
          <a:bodyPr/>
          <a:p>
            <a:pPr algn="just" lvl="1"/>
            <a:r>
              <a:rPr dirty="0" sz="1600" lang="ru-RU">
                <a:solidFill>
                  <a:schemeClr val="tx1"/>
                </a:solidFill>
                <a:ea typeface="Calibri"/>
              </a:rPr>
              <a:t>     В источниках мало упоминается о школьных годах, поэтому я решила взять интервью у его бывшей одноклассницы Антонины Николаевны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Москалёвой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, которая более сорока лет преподавала биологию в нашей школе. По словам Антонины Николаевны, дети часто обращались к нему, и он бескорыстно старался помочь каждому. Учителя любили Виталия за трудолюбие и упорство.</a:t>
            </a:r>
            <a:r>
              <a:rPr dirty="0" sz="1600" lang="ru-RU">
                <a:ea typeface="Calibri"/>
              </a:rPr>
              <a:t> </a:t>
            </a:r>
          </a:p>
          <a:p>
            <a:pPr lvl="1"/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0004" y="553244"/>
            <a:ext cx="4064124" cy="453650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Текст 2"/>
          <p:cNvSpPr>
            <a:spLocks noGrp="1"/>
          </p:cNvSpPr>
          <p:nvPr>
            <p:ph type="body" idx="1"/>
          </p:nvPr>
        </p:nvSpPr>
        <p:spPr>
          <a:xfrm>
            <a:off x="3779912" y="481236"/>
            <a:ext cx="4654084" cy="4896544"/>
          </a:xfrm>
        </p:spPr>
        <p:txBody>
          <a:bodyPr/>
          <a:p>
            <a:pPr lvl="1"/>
            <a:r>
              <a:rPr b="1" dirty="0" lang="ru-RU">
                <a:solidFill>
                  <a:schemeClr val="tx1"/>
                </a:solidFill>
                <a:ea typeface="Calibri"/>
              </a:rPr>
              <a:t>                                         Путь к авиации</a:t>
            </a:r>
          </a:p>
          <a:p>
            <a:pPr algn="just" lvl="1"/>
            <a:r>
              <a:rPr dirty="0" sz="1600" lang="ru-RU">
                <a:solidFill>
                  <a:schemeClr val="tx1"/>
                </a:solidFill>
                <a:ea typeface="Calibri"/>
              </a:rPr>
              <a:t>       Обстоятельства сложились так, что Виталий вынужден был уехать из Трубчевска, не окончив школу. Он отправился к своим старшим братьям в промышленный городок Чапаевск.</a:t>
            </a:r>
            <a:r>
              <a:rPr dirty="0" sz="1600" lang="ru-RU">
                <a:ea typeface="Calibri"/>
              </a:rPr>
              <a:t> 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Рядом с ним располагался военный городок – лётный. </a:t>
            </a:r>
            <a:r>
              <a:rPr dirty="0" sz="1600" lang="ru-RU">
                <a:solidFill>
                  <a:schemeClr val="tx1"/>
                </a:solidFill>
              </a:rPr>
              <a:t>Павлов решил поступать в </a:t>
            </a:r>
            <a:r>
              <a:rPr dirty="0" sz="1600" lang="ru-RU" err="1">
                <a:solidFill>
                  <a:schemeClr val="tx1"/>
                </a:solidFill>
              </a:rPr>
              <a:t>Сызранское</a:t>
            </a:r>
            <a:r>
              <a:rPr dirty="0" sz="1600" lang="ru-RU">
                <a:solidFill>
                  <a:schemeClr val="tx1"/>
                </a:solidFill>
              </a:rPr>
              <a:t> летное училище. Учеба давалась ему легко, поэтому по окончании училища в 1965, он считался одним из лучших учеников. Он решает перевестись в боевой транспортный вертолетный полк. Его отправляют в поселок Калинов, где он успешно проходит все задания. Так начинается его лётный путь.</a:t>
            </a:r>
          </a:p>
          <a:p>
            <a:pPr lvl="1"/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10004" y="769268"/>
            <a:ext cx="2981325" cy="36004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Текст 2"/>
          <p:cNvSpPr>
            <a:spLocks noGrp="1"/>
          </p:cNvSpPr>
          <p:nvPr>
            <p:ph type="body" idx="1"/>
          </p:nvPr>
        </p:nvSpPr>
        <p:spPr>
          <a:xfrm>
            <a:off x="4572000" y="409228"/>
            <a:ext cx="4222036" cy="4896544"/>
          </a:xfrm>
        </p:spPr>
        <p:txBody>
          <a:bodyPr/>
          <a:p>
            <a:pPr lvl="1"/>
            <a:r>
              <a:rPr b="1" dirty="0" lang="ru-RU">
                <a:solidFill>
                  <a:schemeClr val="tx1"/>
                </a:solidFill>
                <a:ea typeface="Calibri"/>
              </a:rPr>
              <a:t>                                             Афганистан</a:t>
            </a:r>
          </a:p>
          <a:p>
            <a:pPr algn="just" lvl="1"/>
            <a:r>
              <a:rPr dirty="0" sz="1600" lang="ru-RU">
                <a:solidFill>
                  <a:schemeClr val="tx1"/>
                </a:solidFill>
              </a:rPr>
              <a:t>       Именно Афганистан стал для лётчика проверкой на стойкость и мужество. 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Самая памятная, по его словам, дата -  17 мая 1982 года. В этот день началась операция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Панджшерская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, к которой долго готовились. Александра Егоровна, его сестра, рассказывала, что </a:t>
            </a:r>
            <a:r>
              <a:rPr dirty="0" sz="1600" lang="ru-RU">
                <a:solidFill>
                  <a:schemeClr val="tx1"/>
                </a:solidFill>
              </a:rPr>
              <a:t>Афганистан сильно повлиял на брата, но он не сломал Виталия Егоровича, а наоборот, закалил его характер. По возможности он всегда навещал родной Трубчевск, так случилось и после Афганистана. Но рассказывать о войне он не хотел, больно было вспоминать все то, что видел.</a:t>
            </a:r>
            <a:endParaRPr b="1" dirty="0" sz="1600" lang="ru-RU">
              <a:solidFill>
                <a:schemeClr val="tx1"/>
              </a:solidFill>
              <a:ea typeface="Calibri"/>
            </a:endParaRPr>
          </a:p>
          <a:p>
            <a:pPr lvl="1"/>
            <a:endParaRPr b="1" dirty="0" lang="ru-RU">
              <a:solidFill>
                <a:schemeClr val="tx1"/>
              </a:solidFill>
            </a:endParaRPr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44" y="913284"/>
            <a:ext cx="4464496" cy="324036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Текст 2"/>
          <p:cNvSpPr>
            <a:spLocks noGrp="1"/>
          </p:cNvSpPr>
          <p:nvPr>
            <p:ph type="body" idx="1"/>
          </p:nvPr>
        </p:nvSpPr>
        <p:spPr>
          <a:xfrm>
            <a:off x="4355976" y="409228"/>
            <a:ext cx="4078020" cy="4968552"/>
          </a:xfrm>
        </p:spPr>
        <p:txBody>
          <a:bodyPr>
            <a:normAutofit/>
          </a:bodyPr>
          <a:p>
            <a:pPr algn="just" lvl="1"/>
            <a:r>
              <a:rPr dirty="0" sz="1600" lang="ru-RU">
                <a:solidFill>
                  <a:schemeClr val="tx1"/>
                </a:solidFill>
                <a:ea typeface="Calibri"/>
              </a:rPr>
              <a:t>       Указом Президиума Верховного Совета СССР от 3 марта 1983 года за мужество и героизм, проявленные при оказании помощи Республике Афганистан полковнику Павлову Виталию Егоровичу присвоено звание Героя Советского Союза с вручением ордена Ленина и медали «Золотая Звезда». В 1986 году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году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 назначен 1-м заместителем командующего. Позже был командующим авиацией Сухопутных войск Вооружённых Сил СССР. </a:t>
            </a:r>
            <a:r>
              <a:rPr dirty="0" sz="1600" lang="ru-RU">
                <a:solidFill>
                  <a:schemeClr val="tx1"/>
                </a:solidFill>
              </a:rPr>
              <a:t>Указом президента РФ от 19 апреля 1993 года Павлову В.Е. присвоено воинское звание генерал-полковник. 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2002 году и до последних дней Павлов работал заместителем генерального директора авиастроительной компании «Роствертол».</a:t>
            </a:r>
            <a:endParaRPr dirty="0" sz="1600" lang="ru-RU">
              <a:solidFill>
                <a:schemeClr val="tx1"/>
              </a:solidFill>
            </a:endParaRP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44" y="769268"/>
            <a:ext cx="4104456" cy="292760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Текст 2"/>
          <p:cNvSpPr>
            <a:spLocks noGrp="1"/>
          </p:cNvSpPr>
          <p:nvPr>
            <p:ph type="body" idx="1"/>
          </p:nvPr>
        </p:nvSpPr>
        <p:spPr>
          <a:xfrm>
            <a:off x="4355976" y="409228"/>
            <a:ext cx="4248472" cy="4896544"/>
          </a:xfrm>
        </p:spPr>
        <p:txBody>
          <a:bodyPr/>
          <a:p>
            <a:pPr algn="ctr" lvl="1"/>
            <a:r>
              <a:rPr b="1" dirty="0" lang="ru-RU">
                <a:solidFill>
                  <a:schemeClr val="tx1"/>
                </a:solidFill>
              </a:rPr>
              <a:t>            Им гордится Трубчевск</a:t>
            </a:r>
          </a:p>
          <a:p>
            <a:pPr algn="ctr" lvl="1"/>
            <a:endParaRPr b="1" dirty="0" lang="ru-RU">
              <a:solidFill>
                <a:schemeClr val="tx1"/>
              </a:solidFill>
            </a:endParaRPr>
          </a:p>
          <a:p>
            <a:pPr algn="just" lvl="1"/>
            <a:r>
              <a:rPr dirty="0" sz="1600" lang="ru-RU">
                <a:solidFill>
                  <a:schemeClr val="tx1"/>
                </a:solidFill>
                <a:ea typeface="Calibri"/>
              </a:rPr>
              <a:t>       В 2004 году Виталию Егоровичу   было присвоено звание «Почетный гражданин города Трубчевска». В зале военной истории </a:t>
            </a:r>
            <a:r>
              <a:rPr dirty="0" sz="1600" lang="ru-RU" err="1">
                <a:solidFill>
                  <a:schemeClr val="tx1"/>
                </a:solidFill>
                <a:ea typeface="Calibri"/>
              </a:rPr>
              <a:t>Трубчевского</a:t>
            </a:r>
            <a:r>
              <a:rPr dirty="0" sz="1600" lang="ru-RU">
                <a:solidFill>
                  <a:schemeClr val="tx1"/>
                </a:solidFill>
                <a:ea typeface="Calibri"/>
              </a:rPr>
              <a:t> краеведческого музея был открыт уголок памяти выдающегося летчика СССР и РФ, Виталия Егоровича Павлова. Посетители могут увидеть его личные вещи, фотографии. В частности, мундир с орденской планкой и медалями, летную книжку, модель вертолета КА-50 и прочее. </a:t>
            </a:r>
          </a:p>
          <a:p>
            <a:pPr lvl="1"/>
            <a:endParaRPr dirty="0" sz="1400" lang="ru-RU">
              <a:solidFill>
                <a:schemeClr val="tx1"/>
              </a:solidFill>
            </a:endParaRP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71600" y="697260"/>
            <a:ext cx="3219450" cy="417646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Текст 2"/>
          <p:cNvSpPr>
            <a:spLocks noGrp="1"/>
          </p:cNvSpPr>
          <p:nvPr>
            <p:ph type="body" idx="1"/>
          </p:nvPr>
        </p:nvSpPr>
        <p:spPr>
          <a:xfrm>
            <a:off x="699249" y="409228"/>
            <a:ext cx="7734747" cy="4896544"/>
          </a:xfrm>
        </p:spPr>
        <p:txBody>
          <a:bodyPr/>
          <a:p>
            <a:pPr lvl="1"/>
            <a:endParaRPr dirty="0" lang="ru-RU">
              <a:solidFill>
                <a:schemeClr val="tx1"/>
              </a:solidFill>
            </a:endParaRPr>
          </a:p>
          <a:p>
            <a:pPr lvl="1"/>
            <a:r>
              <a:rPr dirty="0" lang="ru-RU">
                <a:solidFill>
                  <a:schemeClr val="tx1"/>
                </a:solidFill>
              </a:rPr>
              <a:t>В 2013 году в Трубчевске был открыт памятник Павлову. На его открытии присутствовал сам Виталий Егорович.</a:t>
            </a:r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31640" y="1633364"/>
            <a:ext cx="6264696" cy="352005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Текст 2"/>
          <p:cNvSpPr>
            <a:spLocks noGrp="1"/>
          </p:cNvSpPr>
          <p:nvPr>
            <p:ph type="body" idx="1"/>
          </p:nvPr>
        </p:nvSpPr>
        <p:spPr>
          <a:xfrm>
            <a:off x="699249" y="481236"/>
            <a:ext cx="7734747" cy="4824536"/>
          </a:xfrm>
        </p:spPr>
        <p:txBody>
          <a:bodyPr/>
          <a:p>
            <a:pPr lvl="1"/>
            <a:endParaRPr dirty="0" lang="ru-RU">
              <a:solidFill>
                <a:schemeClr val="tx1"/>
              </a:solidFill>
            </a:endParaRPr>
          </a:p>
          <a:p>
            <a:pPr lvl="1"/>
            <a:r>
              <a:rPr dirty="0" lang="ru-RU">
                <a:solidFill>
                  <a:schemeClr val="tx1"/>
                </a:solidFill>
              </a:rPr>
              <a:t>Ушел из жизни наш прославленный земляк, Виталий Егорович Павлов, 2 июля 2016 года</a:t>
            </a:r>
          </a:p>
          <a:p>
            <a:pPr lvl="1"/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411760" y="1561356"/>
            <a:ext cx="4608512" cy="403244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lastClr="000000" val="windowText"/>
      </a:dk1>
      <a:lt1>
        <a:sysClr lastClr="FFFFFF" val="window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127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r="5400000" dist="254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r="5400000" dist="254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Иван</dc:creator>
  <cp:lastModifiedBy>Марина Ноздрова</cp:lastModifiedBy>
  <dcterms:created xsi:type="dcterms:W3CDTF">2012-01-30T00:56:41Z</dcterms:created>
  <dcterms:modified xsi:type="dcterms:W3CDTF">2025-02-22T07:30:58Z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1a72c9fcfd5447fa8378706a813f88cd</vt:lpwstr>
  </property>
</Properties>
</file>