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9" r:id="rId6"/>
    <p:sldId id="270" r:id="rId7"/>
    <p:sldId id="261" r:id="rId8"/>
    <p:sldId id="271" r:id="rId9"/>
    <p:sldId id="272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76A"/>
    <a:srgbClr val="D57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591" autoAdjust="0"/>
  </p:normalViewPr>
  <p:slideViewPr>
    <p:cSldViewPr>
      <p:cViewPr varScale="1">
        <p:scale>
          <a:sx n="63" d="100"/>
          <a:sy n="63" d="100"/>
        </p:scale>
        <p:origin x="105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235A8-DCA8-4488-B7EF-BEF979327026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D368C-0635-4107-BF5F-1C4A78267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D368C-0635-4107-BF5F-1C4A78267C3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D368C-0635-4107-BF5F-1C4A78267C3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5618A0-0218-4A3C-AFB1-9B56E6CE5361}" type="datetimeFigureOut">
              <a:rPr lang="ru-RU" smtClean="0"/>
              <a:pPr/>
              <a:t>03.04.2025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F7028D8-D0AE-407E-98D6-468831B6F6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89756" y="1556792"/>
            <a:ext cx="8964488" cy="5301208"/>
          </a:xfrm>
          <a:noFill/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Проектная работа</a:t>
            </a:r>
          </a:p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Обелиск над Десной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>
                <a:solidFill>
                  <a:srgbClr val="FF0000"/>
                </a:solidFill>
              </a:rPr>
              <a:t> </a:t>
            </a:r>
            <a:endParaRPr lang="ru-RU" sz="4400" dirty="0">
              <a:solidFill>
                <a:srgbClr val="FF0000"/>
              </a:solidFill>
            </a:endParaRPr>
          </a:p>
          <a:p>
            <a:pPr algn="r"/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Выполнил: Алейников Тимофей Александрович, </a:t>
            </a:r>
          </a:p>
          <a:p>
            <a:pPr algn="r"/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ученик 10 класса</a:t>
            </a:r>
          </a:p>
          <a:p>
            <a:pPr algn="r"/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Руководитель: Ноздрова Марина Богдановна </a:t>
            </a:r>
          </a:p>
          <a:p>
            <a:pPr algn="r"/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endParaRPr lang="ru-RU" sz="4000" dirty="0">
              <a:solidFill>
                <a:srgbClr val="FF0000"/>
              </a:solidFill>
            </a:endParaRPr>
          </a:p>
          <a:p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Трубчевск</a:t>
            </a:r>
          </a:p>
          <a:p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2025</a:t>
            </a:r>
          </a:p>
          <a:p>
            <a:pPr algn="r"/>
            <a:endParaRPr lang="ru-RU" sz="4000" dirty="0">
              <a:solidFill>
                <a:srgbClr val="FF0000"/>
              </a:solidFill>
            </a:endParaRPr>
          </a:p>
          <a:p>
            <a:pPr algn="r"/>
            <a:endParaRPr lang="ru-RU" sz="2000" dirty="0">
              <a:solidFill>
                <a:schemeClr val="tx1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  бюджетное   общеобразовательное   учреждение</a:t>
            </a:r>
            <a:b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Трубчевская   общеобразовательная   школа  №2   им. А. С. Пушкина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9" y="3645024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43608" y="70498"/>
            <a:ext cx="756084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>
                <a:ln>
                  <a:noFill/>
                </a:ln>
                <a:solidFill>
                  <a:srgbClr val="F6B76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Заключение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В ходе работы над индивидуальным проектом поставленная цель, которая заключалась в исследовании исторической, культурной и архитектурной значимости обелиска у Десны, я считаю, что достигнута. Мне удалось изучить и систематизировать материал об обелиске над Десной. Полагаю, что обозначенные мною задачи в ходе работы над проектом решены.</a:t>
            </a:r>
            <a:endParaRPr kumimoji="0" lang="ru-RU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Была подготовлена экскурсия об истории и значении обелиска, с которой я выступил перед школьниками. Ребята слушали внимательно историю и значение данного обелиска в нашем городе. Я считаю, что моя гипотеза нашла свое подтверждение. Работу по популяризации данного памятника я планирую продолжить.</a:t>
            </a:r>
            <a:endParaRPr kumimoji="0" lang="ru-RU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44824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8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>
                <a:solidFill>
                  <a:srgbClr val="F6B76A"/>
                </a:solidFill>
              </a:rPr>
              <a:t> 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>
              <a:solidFill>
                <a:srgbClr val="F6B76A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612304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6B76A"/>
                </a:solidFill>
              </a:rPr>
              <a:t>Введение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A5AE83-4FFB-4709-A954-711C648036C3}"/>
              </a:ext>
            </a:extLst>
          </p:cNvPr>
          <p:cNvSpPr txBox="1"/>
          <p:nvPr/>
        </p:nvSpPr>
        <p:spPr>
          <a:xfrm>
            <a:off x="539552" y="908720"/>
            <a:ext cx="8147248" cy="5706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Цель: </a:t>
            </a:r>
            <a:r>
              <a:rPr lang="ru-RU" sz="2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исследование исторической, культурной значимости обелиска у Десны с целью создания образовательного ресурса, который можно будет использовать для проведения экскурсий.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Актуальность </a:t>
            </a:r>
            <a:r>
              <a:rPr lang="ru-RU" sz="2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выбранной темы состоит в необходимости сохранения среди школьников памяти о трагических событиях Великой Отечественной войны, связанных с родным городом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</a:p>
          <a:p>
            <a:pPr indent="270510" algn="just" fontAlgn="base"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Гипотеза проекта:</a:t>
            </a:r>
            <a:r>
              <a:rPr lang="ru-RU" sz="2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в результате целенаправленной и системной работы по расширению знаний о своем   городе осуществляется приобщение школьников к истории Трубчевска, воспитывается патриотизм и уважение к родному краю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6B76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460B25-21ED-4654-91E4-FA7E63D4342B}"/>
              </a:ext>
            </a:extLst>
          </p:cNvPr>
          <p:cNvSpPr txBox="1"/>
          <p:nvPr/>
        </p:nvSpPr>
        <p:spPr>
          <a:xfrm>
            <a:off x="539552" y="192112"/>
            <a:ext cx="7920880" cy="7666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Задачи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проекта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endParaRPr lang="ru-RU" sz="2400" dirty="0"/>
          </a:p>
          <a:p>
            <a:pPr lvl="0" algn="just" fontAlgn="base"/>
            <a:r>
              <a:rPr lang="ru-RU" sz="2400" dirty="0"/>
              <a:t>   1) провести исследование истории обелиска и его значимости для региона;</a:t>
            </a:r>
          </a:p>
          <a:p>
            <a:pPr lvl="0" algn="just" fontAlgn="base"/>
            <a:r>
              <a:rPr lang="ru-RU" sz="2400" dirty="0"/>
              <a:t>   2) собрать информацию и систематизировать ее (в текстовом виде, фотографии);</a:t>
            </a:r>
          </a:p>
          <a:p>
            <a:pPr lvl="0" algn="just" fontAlgn="base"/>
            <a:r>
              <a:rPr lang="ru-RU" sz="2400" dirty="0"/>
              <a:t>   3) провести экскурсию (виртуальную экскурсию) для младших классов, посвященную истории обелиска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Методы исследования:</a:t>
            </a:r>
          </a:p>
          <a:p>
            <a:pPr algn="just" fontAlgn="base"/>
            <a:r>
              <a:rPr lang="ru-RU" sz="2400" dirty="0"/>
              <a:t>1)изучение публикаций и архивных документов; 2)проведение выездных исследований для фотографирования обелиска, его осмотра и сбора информации</a:t>
            </a:r>
          </a:p>
          <a:p>
            <a:pPr algn="just" fontAlgn="base"/>
            <a:r>
              <a:rPr lang="ru-RU" sz="2400" b="1" dirty="0">
                <a:solidFill>
                  <a:schemeClr val="bg1"/>
                </a:solidFill>
              </a:rPr>
              <a:t>Практическая значимость: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/>
              <a:t>материалы данного проекта можно использовать на классных часах, разговорах о важном, что будет способствовать   укреплению связи подрастающего поколения с историей и культурой родного края</a:t>
            </a:r>
          </a:p>
          <a:p>
            <a:pPr fontAlgn="base"/>
            <a:r>
              <a:rPr lang="ru-RU" sz="2400" dirty="0"/>
              <a:t>	</a:t>
            </a:r>
          </a:p>
          <a:p>
            <a:pPr algn="just">
              <a:lnSpc>
                <a:spcPct val="115000"/>
              </a:lnSpc>
            </a:pPr>
            <a:endParaRPr lang="ru-RU" sz="2400" dirty="0"/>
          </a:p>
          <a:p>
            <a:pPr algn="just">
              <a:lnSpc>
                <a:spcPct val="115000"/>
              </a:lnSpc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04664"/>
            <a:ext cx="87129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88640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6B76A"/>
                </a:solidFill>
              </a:rPr>
              <a:t>Трубчевск в годы Великой отечественной войны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052736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79512" y="884620"/>
            <a:ext cx="4392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годы оккупации в Трубчевске функционировала подпольная организация, помогавшая партизанам. В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озглавила её комсомолка, тогда учительница </a:t>
            </a:r>
            <a:r>
              <a:rPr kumimoji="0" lang="ru-RU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Филипповической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школы—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Белоусова Валентина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400px-Белоусова_Валя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3568" y="3140968"/>
            <a:ext cx="2304256" cy="295232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 flipH="1">
            <a:off x="5292080" y="1226585"/>
            <a:ext cx="36724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Наряду с ней связной партизанского отряда была и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Вера Крысина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( бывшая школьница, устроившаяся работать медсестрой в госпиталь. 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952312" y="3310390"/>
            <a:ext cx="2220088" cy="2952328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7929576-1706-41A5-92F6-E47AA6A0E2C9}"/>
              </a:ext>
            </a:extLst>
          </p:cNvPr>
          <p:cNvSpPr/>
          <p:nvPr/>
        </p:nvSpPr>
        <p:spPr>
          <a:xfrm>
            <a:off x="539552" y="496562"/>
            <a:ext cx="4824537" cy="586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После того как 2 февраля 1942 года партизаны в течение целых суток удерживали Трубчевск в своих руках и только под вечер отступили в связи с прибытием немецких частей, в городе начались массовые расстрелы. И первыми жертвами карателей стали воспитанники </a:t>
            </a:r>
            <a:r>
              <a:rPr lang="ru-RU" kern="1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Трубчевского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интерната для больных детей. Как сообщают архивные документы Российского военно-исторического общества, расстрел происходил на территории больницы, жертвами стали 40 невинных детей, они падали в колодец старинного водостока, и их тут же уносил бурлящий поток подземного канала.  </a:t>
            </a:r>
            <a:endParaRPr lang="ru-RU" dirty="0"/>
          </a:p>
        </p:txBody>
      </p:sp>
      <p:pic>
        <p:nvPicPr>
          <p:cNvPr id="1026" name="Picture 2" descr="https://yastatic.net/naydex/yandex-search/sqJRi8908/54c3994o1GS/Ys1GJzSFmhSSfi-ib786DVDYAiL9lj3OGAsSbVnxgI86LRWQg9T2k5CGsDyk2xXtzn8KF_--APGzo-BkPmRFlmOdlTfkQAyBgzl9cW59ewqCH1Ai7FEpTN3NxztL8wOMOuwO3x_IvshaX26gO5AHe5ir3oWsexAqaM">
            <a:extLst>
              <a:ext uri="{FF2B5EF4-FFF2-40B4-BE49-F238E27FC236}">
                <a16:creationId xmlns:a16="http://schemas.microsoft.com/office/drawing/2014/main" id="{D0FC77DA-8A5C-4F76-95BF-C84BA9EAD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4354"/>
            <a:ext cx="356462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47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850D2B9-D8C0-4CD4-864C-2103F19EA8A5}"/>
              </a:ext>
            </a:extLst>
          </p:cNvPr>
          <p:cNvSpPr/>
          <p:nvPr/>
        </p:nvSpPr>
        <p:spPr>
          <a:xfrm>
            <a:off x="395536" y="548680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Затем в Трубчевске и его окрестностях фашистские оккупанты развернули массовую травлю и уничтожение мирных жителей, партизан и подпольщиков. В результате карательных действий была уничтожена и </a:t>
            </a:r>
            <a:r>
              <a:rPr lang="ru-RU" kern="1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трубчевская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подпольная организация.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К сожалению, комсомольцы Валя Белоусова, Вера Крысина, Никанор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Разинкин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Александр Новиков и другие, подвергшись   жестоким пыткам и допросам, погибли.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Зимой на берегу реки Десна казнили и сбросили под лед 39 наших земляков, до последних мгновений жизни оставшихся верными Отечеству и не покорившихся врагу.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Расстрелянных патриотов фашисты и их пособники полицаи отвозили к реке и бросали под лед. Их тела были сброшены в ледяные воды Десны вместе с телами многих других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трубчан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расстрелянных карателями зимой 1942 года. </a:t>
            </a:r>
            <a:endParaRPr lang="ru-RU" dirty="0"/>
          </a:p>
        </p:txBody>
      </p:sp>
      <p:pic>
        <p:nvPicPr>
          <p:cNvPr id="2052" name="Picture 4" descr="https://yastatic.net/naydex/yandex-search/sqJRi8908/54c3994o1GS/Ys1GJzSFmhSSfi-ib786DVDYAiL9lj3OGAsT7VulFNsuLZWRlpVjkoRSsvwwm9V6z37ewqprwXCno3Sk_mTFQ3bdVTfkQkwAQru88W59ewqCH1Ai7FEpTN3NxztL8wOMOuwO3x_IvshaX26gO5AHe5ir3oWsexAqaM">
            <a:extLst>
              <a:ext uri="{FF2B5EF4-FFF2-40B4-BE49-F238E27FC236}">
                <a16:creationId xmlns:a16="http://schemas.microsoft.com/office/drawing/2014/main" id="{6600BB8F-5190-4772-AE05-457A1D776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3695593"/>
            <a:ext cx="496855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25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276873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88641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6B76A"/>
                </a:solidFill>
              </a:rPr>
              <a:t>История создания памятника над Десной</a:t>
            </a:r>
            <a:endParaRPr lang="ru-RU" sz="2400" dirty="0">
              <a:solidFill>
                <a:srgbClr val="F6B76A"/>
              </a:solidFill>
            </a:endParaRPr>
          </a:p>
        </p:txBody>
      </p:sp>
      <p:pic>
        <p:nvPicPr>
          <p:cNvPr id="9" name="Рисунок 8" descr="obelisk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3096343" cy="367240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0" name="Рисунок 9" descr="obelisk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2" y="1196752"/>
            <a:ext cx="3600400" cy="352839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1" name="Прямоугольник 10"/>
          <p:cNvSpPr/>
          <p:nvPr/>
        </p:nvSpPr>
        <p:spPr>
          <a:xfrm>
            <a:off x="5292080" y="494116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>
                <a:solidFill>
                  <a:schemeClr val="bg1"/>
                </a:solidFill>
              </a:rPr>
              <a:t>Памятная доска обелиска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5085184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Обелиск у Десны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9587E70-0665-4EFD-80FB-8DAAA450179C}"/>
              </a:ext>
            </a:extLst>
          </p:cNvPr>
          <p:cNvSpPr/>
          <p:nvPr/>
        </p:nvSpPr>
        <p:spPr>
          <a:xfrm>
            <a:off x="395536" y="538477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Памятник установлен в 1966 году на окраине Трубчевска, на набережной, в десяти метрах от реки Десны, на обрывистом берегу, на том самом месте, где фашисты жестоко казнили </a:t>
            </a:r>
            <a:r>
              <a:rPr lang="ru-RU" kern="15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трубчан</a:t>
            </a:r>
            <a:r>
              <a:rPr lang="ru-RU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.   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47EDB1-A815-494B-838B-B046FB7AC0D4}"/>
              </a:ext>
            </a:extLst>
          </p:cNvPr>
          <p:cNvSpPr/>
          <p:nvPr/>
        </p:nvSpPr>
        <p:spPr>
          <a:xfrm>
            <a:off x="395536" y="704312"/>
            <a:ext cx="8352928" cy="606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Текст 1-й доски. </a:t>
            </a: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Остановись и помолчи, товарищ, на этом месте бросили под лед расстрелянных подпольщиков и партизан.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Текст 2-й доски. </a:t>
            </a: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Река Десна им стала братскою могилой. Пройдут года, придут на смену поколенья, не знавшие войны, но не забудут люди тех, кто отстоял в боях свободу.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Текст 3-й доски. </a:t>
            </a: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Не умирает тот, кто отдал жизнь свою за Родину. Навеки в сердцах признательных потомков жить будут павшие герои.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 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ru-RU" sz="14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fontAlgn="base">
              <a:spcAft>
                <a:spcPts val="0"/>
              </a:spcAft>
            </a:pPr>
            <a:endParaRPr lang="ru-RU" sz="3200" b="1" kern="15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3200" b="1" dirty="0">
                <a:solidFill>
                  <a:schemeClr val="bg1"/>
                </a:solidFill>
              </a:rPr>
              <a:t>Всего в братской могиле захоронены 72 человека, 47 из которых известны. </a:t>
            </a:r>
            <a:endParaRPr lang="ru-RU" sz="3200" b="1" kern="15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ru-RU" sz="1400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87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653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577</TotalTime>
  <Words>676</Words>
  <Application>Microsoft Office PowerPoint</Application>
  <PresentationFormat>Экран (4:3)</PresentationFormat>
  <Paragraphs>63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SimSun</vt:lpstr>
      <vt:lpstr>华文新魏</vt:lpstr>
      <vt:lpstr>Arial</vt:lpstr>
      <vt:lpstr>Calibri</vt:lpstr>
      <vt:lpstr>Constantia</vt:lpstr>
      <vt:lpstr>Mangal</vt:lpstr>
      <vt:lpstr>Times New Roman</vt:lpstr>
      <vt:lpstr>Wingdings 2</vt:lpstr>
      <vt:lpstr>Бумажная</vt:lpstr>
      <vt:lpstr>Муниципальное   бюджетное   общеобразовательное   учреждение Трубчевская   общеобразовательная   школа  №2   им. А. С. Пушкина</vt:lpstr>
      <vt:lpstr>     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Трубчевская общеобразовательная школа №2 им. А. С. Пушкина</dc:title>
  <dc:creator>Admin</dc:creator>
  <cp:lastModifiedBy>21</cp:lastModifiedBy>
  <cp:revision>79</cp:revision>
  <dcterms:created xsi:type="dcterms:W3CDTF">2021-11-15T15:58:42Z</dcterms:created>
  <dcterms:modified xsi:type="dcterms:W3CDTF">2025-04-03T07:50:26Z</dcterms:modified>
</cp:coreProperties>
</file>