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256" r:id="rId2"/>
    <p:sldId id="258" r:id="rId3"/>
    <p:sldId id="259" r:id="rId4"/>
    <p:sldId id="260" r:id="rId5"/>
    <p:sldId id="269" r:id="rId6"/>
    <p:sldId id="270" r:id="rId7"/>
    <p:sldId id="261" r:id="rId8"/>
    <p:sldId id="271" r:id="rId9"/>
    <p:sldId id="272" r:id="rId10"/>
    <p:sldId id="262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B76A"/>
    <a:srgbClr val="D57B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2" autoAdjust="0"/>
    <p:restoredTop sz="94591" autoAdjust="0"/>
  </p:normalViewPr>
  <p:slideViewPr>
    <p:cSldViewPr>
      <p:cViewPr varScale="1">
        <p:scale>
          <a:sx n="63" d="100"/>
          <a:sy n="63" d="100"/>
        </p:scale>
        <p:origin x="1051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0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0235A8-DCA8-4488-B7EF-BEF979327026}" type="datetimeFigureOut">
              <a:rPr lang="ru-RU" smtClean="0"/>
              <a:pPr/>
              <a:t>03.04.2025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7D368C-0635-4107-BF5F-1C4A78267C3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D368C-0635-4107-BF5F-1C4A78267C34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D368C-0635-4107-BF5F-1C4A78267C34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618A0-0218-4A3C-AFB1-9B56E6CE5361}" type="datetimeFigureOut">
              <a:rPr lang="ru-RU" smtClean="0"/>
              <a:pPr/>
              <a:t>03.04.2025</a:t>
            </a:fld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F7028D8-D0AE-407E-98D6-468831B6F60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618A0-0218-4A3C-AFB1-9B56E6CE5361}" type="datetimeFigureOut">
              <a:rPr lang="ru-RU" smtClean="0"/>
              <a:pPr/>
              <a:t>03.04.2025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028D8-D0AE-407E-98D6-468831B6F60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618A0-0218-4A3C-AFB1-9B56E6CE5361}" type="datetimeFigureOut">
              <a:rPr lang="ru-RU" smtClean="0"/>
              <a:pPr/>
              <a:t>03.04.2025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028D8-D0AE-407E-98D6-468831B6F60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35618A0-0218-4A3C-AFB1-9B56E6CE5361}" type="datetimeFigureOut">
              <a:rPr lang="ru-RU" smtClean="0"/>
              <a:pPr/>
              <a:t>03.04.2025</a:t>
            </a:fld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AF7028D8-D0AE-407E-98D6-468831B6F60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618A0-0218-4A3C-AFB1-9B56E6CE5361}" type="datetimeFigureOut">
              <a:rPr lang="ru-RU" smtClean="0"/>
              <a:pPr/>
              <a:t>03.04.2025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028D8-D0AE-407E-98D6-468831B6F60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618A0-0218-4A3C-AFB1-9B56E6CE5361}" type="datetimeFigureOut">
              <a:rPr lang="ru-RU" smtClean="0"/>
              <a:pPr/>
              <a:t>03.04.2025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028D8-D0AE-407E-98D6-468831B6F60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028D8-D0AE-407E-98D6-468831B6F60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618A0-0218-4A3C-AFB1-9B56E6CE5361}" type="datetimeFigureOut">
              <a:rPr lang="ru-RU" smtClean="0"/>
              <a:pPr/>
              <a:t>03.04.2025</a:t>
            </a:fld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618A0-0218-4A3C-AFB1-9B56E6CE5361}" type="datetimeFigureOut">
              <a:rPr lang="ru-RU" smtClean="0"/>
              <a:pPr/>
              <a:t>03.04.2025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028D8-D0AE-407E-98D6-468831B6F60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618A0-0218-4A3C-AFB1-9B56E6CE5361}" type="datetimeFigureOut">
              <a:rPr lang="ru-RU" smtClean="0"/>
              <a:pPr/>
              <a:t>03.04.2025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028D8-D0AE-407E-98D6-468831B6F60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35618A0-0218-4A3C-AFB1-9B56E6CE5361}" type="datetimeFigureOut">
              <a:rPr lang="ru-RU" smtClean="0"/>
              <a:pPr/>
              <a:t>03.04.2025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F7028D8-D0AE-407E-98D6-468831B6F60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dirty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618A0-0218-4A3C-AFB1-9B56E6CE5361}" type="datetimeFigureOut">
              <a:rPr lang="ru-RU" smtClean="0"/>
              <a:pPr/>
              <a:t>03.04.2025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F7028D8-D0AE-407E-98D6-468831B6F60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35618A0-0218-4A3C-AFB1-9B56E6CE5361}" type="datetimeFigureOut">
              <a:rPr lang="ru-RU" smtClean="0"/>
              <a:pPr/>
              <a:t>03.04.2025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F7028D8-D0AE-407E-98D6-468831B6F60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одзаголовок 14"/>
          <p:cNvSpPr>
            <a:spLocks noGrp="1"/>
          </p:cNvSpPr>
          <p:nvPr>
            <p:ph type="subTitle" idx="1"/>
          </p:nvPr>
        </p:nvSpPr>
        <p:spPr>
          <a:xfrm>
            <a:off x="89756" y="1556792"/>
            <a:ext cx="8964488" cy="5301208"/>
          </a:xfrm>
          <a:noFill/>
        </p:spPr>
        <p:txBody>
          <a:bodyPr>
            <a:normAutofit/>
          </a:bodyPr>
          <a:lstStyle/>
          <a:p>
            <a:r>
              <a:rPr lang="ru-RU" sz="3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Проектная работа</a:t>
            </a:r>
          </a:p>
          <a:p>
            <a: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Обелиск над Десной</a:t>
            </a:r>
            <a:endParaRPr lang="ru-RU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400" dirty="0">
                <a:solidFill>
                  <a:srgbClr val="FF0000"/>
                </a:solidFill>
              </a:rPr>
              <a:t> </a:t>
            </a:r>
            <a:endParaRPr lang="ru-RU" sz="4400" dirty="0">
              <a:solidFill>
                <a:srgbClr val="FF0000"/>
              </a:solidFill>
            </a:endParaRPr>
          </a:p>
          <a:p>
            <a:pPr algn="r"/>
            <a:r>
              <a:rPr lang="ru-RU" sz="17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Выполнил: Алейников Тимофей Александрович, </a:t>
            </a:r>
          </a:p>
          <a:p>
            <a:pPr algn="r"/>
            <a:r>
              <a:rPr lang="ru-RU" sz="17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ученик 10 класса</a:t>
            </a:r>
          </a:p>
          <a:p>
            <a:pPr algn="r"/>
            <a:r>
              <a:rPr lang="ru-RU" sz="17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Руководитель: Ноздрова Марина Богдановна </a:t>
            </a:r>
          </a:p>
          <a:p>
            <a:pPr algn="r"/>
            <a:r>
              <a:rPr lang="ru-RU" sz="17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учитель русского языка и литературы</a:t>
            </a:r>
          </a:p>
          <a:p>
            <a:endParaRPr lang="ru-RU" sz="4000" dirty="0">
              <a:solidFill>
                <a:srgbClr val="FF0000"/>
              </a:solidFill>
            </a:endParaRPr>
          </a:p>
          <a:p>
            <a:endParaRPr lang="ru-RU" sz="1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Трубчевск</a:t>
            </a:r>
          </a:p>
          <a:p>
            <a:r>
              <a:rPr lang="ru-RU"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2025</a:t>
            </a:r>
          </a:p>
          <a:p>
            <a:pPr algn="r"/>
            <a:endParaRPr lang="ru-RU" sz="4000" dirty="0">
              <a:solidFill>
                <a:srgbClr val="FF0000"/>
              </a:solidFill>
            </a:endParaRPr>
          </a:p>
          <a:p>
            <a:pPr algn="r"/>
            <a:endParaRPr lang="ru-RU" sz="2000" dirty="0">
              <a:solidFill>
                <a:schemeClr val="tx1"/>
              </a:solidFill>
            </a:endParaRPr>
          </a:p>
          <a:p>
            <a:endParaRPr lang="ru-RU" sz="4000" dirty="0">
              <a:solidFill>
                <a:srgbClr val="FF0000"/>
              </a:solidFill>
            </a:endParaRPr>
          </a:p>
          <a:p>
            <a:endParaRPr lang="ru-RU" sz="4000" dirty="0">
              <a:solidFill>
                <a:srgbClr val="FF0000"/>
              </a:solidFill>
            </a:endParaRPr>
          </a:p>
          <a:p>
            <a:endParaRPr lang="ru-RU" sz="4000" dirty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0" y="116632"/>
            <a:ext cx="9144000" cy="864096"/>
          </a:xfrm>
        </p:spPr>
        <p:txBody>
          <a:bodyPr>
            <a:noAutofit/>
          </a:bodyPr>
          <a:lstStyle/>
          <a:p>
            <a:r>
              <a:rPr lang="ru-RU"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Муниципальное   бюджетное   общеобразовательное   учреждение</a:t>
            </a:r>
            <a:br>
              <a:rPr lang="ru-RU"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Трубчевская   общеобразовательная   школа  №2   им. А. С. Пушкина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1"/>
            <a:ext cx="457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403649" y="3645024"/>
            <a:ext cx="24482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 </a:t>
            </a:r>
            <a:endParaRPr lang="ru-RU" dirty="0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043608" y="70498"/>
            <a:ext cx="7560840" cy="6432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800" b="1" i="0" u="none" strike="noStrike" cap="none" normalizeH="0" baseline="0" dirty="0">
                <a:ln>
                  <a:noFill/>
                </a:ln>
                <a:solidFill>
                  <a:srgbClr val="F6B76A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Заключение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zh-CN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 В ходе работы над индивидуальным проектом поставленная цель, которая заключалась в исследовании исторической, культурной и архитектурной значимости обелиска у Десны, я считаю, что достигнута. Мне удалось изучить и систематизировать материал об обелиске над Десной. Полагаю, что обозначенные мною задачи в ходе работы над проектом решены.</a:t>
            </a:r>
            <a:endParaRPr kumimoji="0" lang="ru-RU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 Была подготовлена экскурсия об истории и значении обелиска, с которой я выступил перед школьниками. Ребята слушали внимательно историю и значение данного обелиска в нашем городе. Я считаю, что моя гипотеза нашла свое подтверждение. Работу по популяризации данного памятника я планирую продолжить.</a:t>
            </a:r>
            <a:endParaRPr kumimoji="0" lang="ru-RU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zh-CN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844824"/>
            <a:ext cx="705678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0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Спасибо </a:t>
            </a:r>
          </a:p>
          <a:p>
            <a:pPr algn="ctr"/>
            <a:r>
              <a:rPr lang="ru-RU" sz="8000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за внимание!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692696"/>
            <a:ext cx="8568952" cy="6048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000" b="1" dirty="0">
                <a:solidFill>
                  <a:srgbClr val="F6B76A"/>
                </a:solidFill>
              </a:rPr>
              <a:t>  </a:t>
            </a:r>
            <a:endParaRPr lang="ru-RU" sz="29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2800" b="1" dirty="0">
              <a:solidFill>
                <a:srgbClr val="F6B76A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/>
            <a:endParaRPr lang="ru-RU" dirty="0"/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152400"/>
            <a:ext cx="8363272" cy="612304"/>
          </a:xfrm>
        </p:spPr>
        <p:txBody>
          <a:bodyPr>
            <a:normAutofit fontScale="90000"/>
          </a:bodyPr>
          <a:lstStyle/>
          <a:p>
            <a:pPr algn="ctr"/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r>
              <a:rPr lang="ru-RU" dirty="0">
                <a:solidFill>
                  <a:srgbClr val="F6B76A"/>
                </a:solidFill>
              </a:rPr>
              <a:t>Введение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FA5AE83-4FFB-4709-A954-711C648036C3}"/>
              </a:ext>
            </a:extLst>
          </p:cNvPr>
          <p:cNvSpPr txBox="1"/>
          <p:nvPr/>
        </p:nvSpPr>
        <p:spPr>
          <a:xfrm>
            <a:off x="539552" y="908720"/>
            <a:ext cx="8147248" cy="57061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Цель: </a:t>
            </a:r>
            <a:r>
              <a:rPr lang="ru-RU" sz="2400" kern="1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исследование исторической, культурной значимости обелиска у Десны с целью создания образовательного ресурса, который можно будет использовать для проведения экскурсий.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24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Актуальность </a:t>
            </a:r>
            <a:r>
              <a:rPr lang="ru-RU" sz="2400" kern="1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выбранной темы состоит в необходимости сохранения среди школьников памяти о трагических событиях Великой Отечественной войны, связанных с родным городом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.</a:t>
            </a:r>
          </a:p>
          <a:p>
            <a:pPr indent="270510" algn="just" fontAlgn="base">
              <a:spcAft>
                <a:spcPts val="0"/>
              </a:spcAft>
            </a:pPr>
            <a:r>
              <a:rPr lang="ru-RU" sz="24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Гипотеза проекта:</a:t>
            </a:r>
            <a:r>
              <a:rPr lang="ru-RU" sz="2400" kern="1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 в результате целенаправленной и системной работы по расширению знаний о своем   городе осуществляется приобщение школьников к истории Трубчевска, воспитывается патриотизм и уважение к родному краю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188640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6B76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4460B25-21ED-4654-91E4-FA7E63D4342B}"/>
              </a:ext>
            </a:extLst>
          </p:cNvPr>
          <p:cNvSpPr txBox="1"/>
          <p:nvPr/>
        </p:nvSpPr>
        <p:spPr>
          <a:xfrm>
            <a:off x="539552" y="192112"/>
            <a:ext cx="7920880" cy="76665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ru-RU" sz="24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Задачи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проекта</a:t>
            </a:r>
            <a:r>
              <a:rPr lang="ru-RU" sz="24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</a:t>
            </a:r>
            <a:endParaRPr lang="ru-RU" sz="2400" dirty="0"/>
          </a:p>
          <a:p>
            <a:pPr lvl="0" algn="just" fontAlgn="base"/>
            <a:r>
              <a:rPr lang="ru-RU" sz="2400" dirty="0"/>
              <a:t>   1) провести исследование истории обелиска и его значимости для региона;</a:t>
            </a:r>
          </a:p>
          <a:p>
            <a:pPr lvl="0" algn="just" fontAlgn="base"/>
            <a:r>
              <a:rPr lang="ru-RU" sz="2400" dirty="0"/>
              <a:t>   2) собрать информацию и систематизировать ее (в текстовом виде, фотографии);</a:t>
            </a:r>
          </a:p>
          <a:p>
            <a:pPr lvl="0" algn="just" fontAlgn="base"/>
            <a:r>
              <a:rPr lang="ru-RU" sz="2400" dirty="0"/>
              <a:t>   3) провести экскурсию (виртуальную экскурсию) для младших классов, посвященную истории обелиска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algn="just">
              <a:lnSpc>
                <a:spcPct val="115000"/>
              </a:lnSpc>
            </a:pPr>
            <a:r>
              <a:rPr lang="ru-RU" sz="24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Методы исследования:</a:t>
            </a:r>
          </a:p>
          <a:p>
            <a:pPr algn="just" fontAlgn="base"/>
            <a:r>
              <a:rPr lang="ru-RU" sz="2400" dirty="0"/>
              <a:t>1)изучение публикаций и архивных документов; 2)проведение выездных исследований для фотографирования обелиска, его осмотра и сбора информации</a:t>
            </a:r>
          </a:p>
          <a:p>
            <a:pPr algn="just" fontAlgn="base"/>
            <a:r>
              <a:rPr lang="ru-RU" sz="2400" b="1" dirty="0">
                <a:solidFill>
                  <a:schemeClr val="bg1"/>
                </a:solidFill>
              </a:rPr>
              <a:t>Практическая значимость: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/>
              <a:t>материалы данного проекта можно использовать на классных часах, разговорах о важном, что будет способствовать   укреплению связи подрастающего поколения с историей и культурой родного края</a:t>
            </a:r>
          </a:p>
          <a:p>
            <a:pPr fontAlgn="base"/>
            <a:r>
              <a:rPr lang="ru-RU" sz="2400" dirty="0"/>
              <a:t>	</a:t>
            </a:r>
          </a:p>
          <a:p>
            <a:pPr algn="just">
              <a:lnSpc>
                <a:spcPct val="115000"/>
              </a:lnSpc>
            </a:pPr>
            <a:endParaRPr lang="ru-RU" sz="2400" dirty="0"/>
          </a:p>
          <a:p>
            <a:pPr algn="just">
              <a:lnSpc>
                <a:spcPct val="115000"/>
              </a:lnSpc>
            </a:pP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404664"/>
            <a:ext cx="871296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475656" y="188640"/>
            <a:ext cx="68407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6B76A"/>
                </a:solidFill>
              </a:rPr>
              <a:t>Трубчевск в годы Великой отечественной войны</a:t>
            </a:r>
          </a:p>
          <a:p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1052736"/>
            <a:ext cx="84969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 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179512" y="884620"/>
            <a:ext cx="439248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В годы оккупации в Трубчевске функционировала подпольная организация, помогавшая партизанам. В</a:t>
            </a:r>
            <a:r>
              <a:rPr kumimoji="0" lang="ru-RU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озглавила её комсомолка, тогда учительница </a:t>
            </a:r>
            <a:r>
              <a:rPr kumimoji="0" lang="ru-RU" altLang="zh-CN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Филипповической</a:t>
            </a:r>
            <a:r>
              <a:rPr kumimoji="0" lang="ru-RU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школы—</a:t>
            </a:r>
            <a:r>
              <a:rPr kumimoji="0" lang="ru-RU" altLang="zh-CN" sz="2000" b="0" i="0" u="none" strike="noStrike" cap="none" normalizeH="0" baseline="0" dirty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Белоусова Валентина</a:t>
            </a:r>
            <a:r>
              <a:rPr kumimoji="0" lang="ru-RU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altLang="zh-CN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Рисунок 11" descr="400px-Белоусова_Валя"/>
          <p:cNvPicPr/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683568" y="3140968"/>
            <a:ext cx="2304256" cy="2952328"/>
          </a:xfrm>
          <a:prstGeom prst="rect">
            <a:avLst/>
          </a:prstGeom>
          <a:noFill/>
          <a:ln>
            <a:noFill/>
            <a:prstDash/>
          </a:ln>
        </p:spPr>
      </p:pic>
      <p:sp>
        <p:nvSpPr>
          <p:cNvPr id="6151" name="Rectangle 7"/>
          <p:cNvSpPr>
            <a:spLocks noChangeArrowheads="1"/>
          </p:cNvSpPr>
          <p:nvPr/>
        </p:nvSpPr>
        <p:spPr bwMode="auto">
          <a:xfrm flipH="1">
            <a:off x="5292080" y="1226585"/>
            <a:ext cx="367240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Наряду с ней связной партизанского отряда была и 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Вера Крысина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( бывшая школьница, устроившаяся работать медсестрой в госпиталь.  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Рисунок 13"/>
          <p:cNvPicPr/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5952312" y="3310390"/>
            <a:ext cx="2220088" cy="2952328"/>
          </a:xfrm>
          <a:prstGeom prst="rect">
            <a:avLst/>
          </a:prstGeom>
          <a:noFill/>
          <a:ln>
            <a:noFill/>
            <a:prstDash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7929576-1706-41A5-92F6-E47AA6A0E2C9}"/>
              </a:ext>
            </a:extLst>
          </p:cNvPr>
          <p:cNvSpPr/>
          <p:nvPr/>
        </p:nvSpPr>
        <p:spPr>
          <a:xfrm>
            <a:off x="539552" y="496562"/>
            <a:ext cx="4824537" cy="5864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kern="1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     После того как 2 февраля 1942 года партизаны в течение целых суток удерживали Трубчевск в своих руках и только под вечер отступили в связи с прибытием немецких частей, в городе начались массовые расстрелы. И первыми жертвами карателей стали воспитанники </a:t>
            </a:r>
            <a:r>
              <a:rPr lang="ru-RU" kern="150" dirty="0" err="1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Трубчевского</a:t>
            </a:r>
            <a:r>
              <a:rPr lang="ru-RU" kern="1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 интерната для больных детей. Как сообщают архивные документы Российского военно-исторического общества, расстрел происходил на территории больницы, жертвами стали 40 невинных детей, они падали в колодец старинного водостока, и их тут же уносил бурлящий поток подземного канала.  </a:t>
            </a:r>
            <a:endParaRPr lang="ru-RU" dirty="0"/>
          </a:p>
        </p:txBody>
      </p:sp>
      <p:pic>
        <p:nvPicPr>
          <p:cNvPr id="1026" name="Picture 2" descr="https://yastatic.net/naydex/yandex-search/sqJRi8908/54c3994o1GS/Ys1GJzSFmhSSfi-ib786DVDYAiL9lj3OGAsSbVnxgI86LRWQg9T2k5CGsDyk2xXtzn8KF_--APGzo-BkPmRFlmOdlTfkQAyBgzl9cW59ewqCH1Ai7FEpTN3NxztL8wOMOuwO3x_IvshaX26gO5AHe5ir3oWsexAqaM">
            <a:extLst>
              <a:ext uri="{FF2B5EF4-FFF2-40B4-BE49-F238E27FC236}">
                <a16:creationId xmlns:a16="http://schemas.microsoft.com/office/drawing/2014/main" id="{D0FC77DA-8A5C-4F76-95BF-C84BA9EADC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524354"/>
            <a:ext cx="3564620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0473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850D2B9-D8C0-4CD4-864C-2103F19EA8A5}"/>
              </a:ext>
            </a:extLst>
          </p:cNvPr>
          <p:cNvSpPr/>
          <p:nvPr/>
        </p:nvSpPr>
        <p:spPr>
          <a:xfrm>
            <a:off x="395536" y="548680"/>
            <a:ext cx="849694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kern="1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    Затем в Трубчевске и его окрестностях фашистские оккупанты развернули массовую травлю и уничтожение мирных жителей, партизан и подпольщиков. В результате карательных действий была уничтожена и </a:t>
            </a:r>
            <a:r>
              <a:rPr lang="ru-RU" kern="150" dirty="0" err="1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трубчевская</a:t>
            </a:r>
            <a:r>
              <a:rPr lang="ru-RU" kern="1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 подпольная организация.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К сожалению, комсомольцы Валя Белоусова, Вера Крысина, Никанор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Разинкин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Александр Новиков и другие, подвергшись   жестоким пыткам и допросам, погибли. 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kern="1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      Зимой на берегу реки Десна казнили и сбросили под лед 39 наших земляков, до последних мгновений жизни оставшихся верными Отечеству и не покорившихся врагу.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Расстрелянных патриотов фашисты и их пособники полицаи отвозили к реке и бросали под лед. Их тела были сброшены в ледяные воды Десны вместе с телами многих других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трубчан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, расстрелянных карателями зимой 1942 года. </a:t>
            </a:r>
            <a:endParaRPr lang="ru-RU" dirty="0"/>
          </a:p>
        </p:txBody>
      </p:sp>
      <p:pic>
        <p:nvPicPr>
          <p:cNvPr id="2052" name="Picture 4" descr="https://yastatic.net/naydex/yandex-search/sqJRi8908/54c3994o1GS/Ys1GJzSFmhSSfi-ib786DVDYAiL9lj3OGAsT7VulFNsuLZWRlpVjkoRSsvwwm9V6z37ewqprwXCno3Sk_mTFQ3bdVTfkQkwAQru88W59ewqCH1Ai7FEpTN3NxztL8wOMOuwO3x_IvshaX26gO5AHe5ir3oWsexAqaM">
            <a:extLst>
              <a:ext uri="{FF2B5EF4-FFF2-40B4-BE49-F238E27FC236}">
                <a16:creationId xmlns:a16="http://schemas.microsoft.com/office/drawing/2014/main" id="{6600BB8F-5190-4772-AE05-457A1D776E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7" y="3695593"/>
            <a:ext cx="4968552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4257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2276873"/>
            <a:ext cx="78488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/>
          </a:p>
          <a:p>
            <a:endParaRPr lang="ru-RU" sz="2000" dirty="0"/>
          </a:p>
          <a:p>
            <a:endParaRPr lang="ru-RU" sz="2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187624" y="188641"/>
            <a:ext cx="58326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6B76A"/>
                </a:solidFill>
              </a:rPr>
              <a:t>История создания памятника над Десной</a:t>
            </a:r>
            <a:endParaRPr lang="ru-RU" sz="2400" dirty="0">
              <a:solidFill>
                <a:srgbClr val="F6B76A"/>
              </a:solidFill>
            </a:endParaRPr>
          </a:p>
        </p:txBody>
      </p:sp>
      <p:pic>
        <p:nvPicPr>
          <p:cNvPr id="9" name="Рисунок 8" descr="obelisk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196752"/>
            <a:ext cx="3096343" cy="3672408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10" name="Рисунок 9" descr="obelisk2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860032" y="1196752"/>
            <a:ext cx="3600400" cy="3528392"/>
          </a:xfrm>
          <a:prstGeom prst="rect">
            <a:avLst/>
          </a:prstGeom>
          <a:noFill/>
          <a:ln>
            <a:noFill/>
            <a:prstDash/>
          </a:ln>
        </p:spPr>
      </p:pic>
      <p:sp>
        <p:nvSpPr>
          <p:cNvPr id="11" name="Прямоугольник 10"/>
          <p:cNvSpPr/>
          <p:nvPr/>
        </p:nvSpPr>
        <p:spPr>
          <a:xfrm>
            <a:off x="5292080" y="4941168"/>
            <a:ext cx="31683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 </a:t>
            </a:r>
            <a:r>
              <a:rPr lang="ru-RU" b="1" dirty="0">
                <a:solidFill>
                  <a:schemeClr val="bg1"/>
                </a:solidFill>
              </a:rPr>
              <a:t>Памятная доска обелиска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43608" y="5085184"/>
            <a:ext cx="22322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Обелиск у Десны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9587E70-0665-4EFD-80FB-8DAAA450179C}"/>
              </a:ext>
            </a:extLst>
          </p:cNvPr>
          <p:cNvSpPr/>
          <p:nvPr/>
        </p:nvSpPr>
        <p:spPr>
          <a:xfrm>
            <a:off x="395536" y="5384772"/>
            <a:ext cx="83529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Aft>
                <a:spcPts val="0"/>
              </a:spcAft>
            </a:pPr>
            <a:r>
              <a:rPr lang="ru-RU" kern="150" dirty="0">
                <a:solidFill>
                  <a:schemeClr val="bg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Памятник установлен в 1966 году на окраине Трубчевска, на набережной, в десяти метрах от реки Десны, на обрывистом берегу, на том самом месте, где фашисты жестоко казнили </a:t>
            </a:r>
            <a:r>
              <a:rPr lang="ru-RU" kern="15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трубчан</a:t>
            </a:r>
            <a:r>
              <a:rPr lang="ru-RU" kern="150" dirty="0">
                <a:solidFill>
                  <a:schemeClr val="bg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.   </a:t>
            </a:r>
            <a:endParaRPr lang="ru-RU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447EDB1-A815-494B-838B-B046FB7AC0D4}"/>
              </a:ext>
            </a:extLst>
          </p:cNvPr>
          <p:cNvSpPr/>
          <p:nvPr/>
        </p:nvSpPr>
        <p:spPr>
          <a:xfrm>
            <a:off x="395536" y="704312"/>
            <a:ext cx="8352928" cy="60605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50000"/>
              </a:lnSpc>
              <a:spcAft>
                <a:spcPts val="0"/>
              </a:spcAft>
            </a:pPr>
            <a:r>
              <a:rPr lang="ru-RU" kern="1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Текст 1-й доски. </a:t>
            </a:r>
            <a:r>
              <a:rPr lang="ru-RU" b="1" kern="1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Остановись и помолчи, товарищ, на этом месте бросили под лед расстрелянных подпольщиков и партизан.</a:t>
            </a:r>
            <a:r>
              <a:rPr lang="ru-RU" kern="1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 </a:t>
            </a:r>
          </a:p>
          <a:p>
            <a:pPr algn="just" fontAlgn="base">
              <a:lnSpc>
                <a:spcPct val="150000"/>
              </a:lnSpc>
              <a:spcAft>
                <a:spcPts val="0"/>
              </a:spcAft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50000"/>
              </a:lnSpc>
              <a:spcAft>
                <a:spcPts val="0"/>
              </a:spcAft>
            </a:pPr>
            <a:r>
              <a:rPr lang="ru-RU" kern="1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Текст 2-й доски. </a:t>
            </a:r>
            <a:r>
              <a:rPr lang="ru-RU" b="1" kern="1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Река Десна им стала братскою могилой. Пройдут года, придут на смену поколенья, не знавшие войны, но не забудут люди тех, кто отстоял в боях свободу.</a:t>
            </a:r>
            <a:r>
              <a:rPr lang="ru-RU" kern="1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 </a:t>
            </a:r>
          </a:p>
          <a:p>
            <a:pPr algn="just" fontAlgn="base">
              <a:lnSpc>
                <a:spcPct val="150000"/>
              </a:lnSpc>
              <a:spcAft>
                <a:spcPts val="0"/>
              </a:spcAft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50000"/>
              </a:lnSpc>
              <a:spcAft>
                <a:spcPts val="0"/>
              </a:spcAft>
            </a:pPr>
            <a:r>
              <a:rPr lang="ru-RU" kern="1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Текст 3-й доски. </a:t>
            </a:r>
            <a:r>
              <a:rPr lang="ru-RU" b="1" kern="1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Не умирает тот, кто отдал жизнь свою за Родину. Навеки в сердцах признательных потомков жить будут павшие герои.</a:t>
            </a:r>
            <a:r>
              <a:rPr lang="ru-RU" kern="1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 </a:t>
            </a:r>
          </a:p>
          <a:p>
            <a:pPr algn="just" fontAlgn="base">
              <a:lnSpc>
                <a:spcPct val="150000"/>
              </a:lnSpc>
              <a:spcAft>
                <a:spcPts val="0"/>
              </a:spcAft>
            </a:pPr>
            <a:endParaRPr lang="ru-RU" sz="1400" kern="15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 algn="just" fontAlgn="base">
              <a:spcAft>
                <a:spcPts val="0"/>
              </a:spcAft>
            </a:pPr>
            <a:endParaRPr lang="ru-RU" sz="3200" b="1" kern="150" dirty="0">
              <a:solidFill>
                <a:schemeClr val="bg1"/>
              </a:solidFill>
              <a:latin typeface="Times New Roman" panose="020206030504050203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 algn="just" fontAlgn="base">
              <a:spcAft>
                <a:spcPts val="0"/>
              </a:spcAft>
            </a:pPr>
            <a:r>
              <a:rPr lang="ru-RU" sz="3200" b="1" dirty="0">
                <a:solidFill>
                  <a:schemeClr val="bg1"/>
                </a:solidFill>
              </a:rPr>
              <a:t>Всего в братской могиле захоронены 72 человека, 47 из которых известны. </a:t>
            </a:r>
            <a:endParaRPr lang="ru-RU" sz="3200" b="1" kern="15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 algn="just" fontAlgn="base">
              <a:lnSpc>
                <a:spcPct val="150000"/>
              </a:lnSpc>
              <a:spcAft>
                <a:spcPts val="0"/>
              </a:spcAft>
            </a:pPr>
            <a:endParaRPr lang="ru-RU" sz="1400" kern="150" dirty="0">
              <a:latin typeface="Times New Roman" panose="020206030504050203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 algn="just" fontAlgn="base">
              <a:lnSpc>
                <a:spcPct val="150000"/>
              </a:lnSpc>
              <a:spcAft>
                <a:spcPts val="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587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36538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577</TotalTime>
  <Words>676</Words>
  <Application>Microsoft Office PowerPoint</Application>
  <PresentationFormat>Экран (4:3)</PresentationFormat>
  <Paragraphs>63</Paragraphs>
  <Slides>11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20" baseType="lpstr">
      <vt:lpstr>SimSun</vt:lpstr>
      <vt:lpstr>华文新魏</vt:lpstr>
      <vt:lpstr>Arial</vt:lpstr>
      <vt:lpstr>Calibri</vt:lpstr>
      <vt:lpstr>Constantia</vt:lpstr>
      <vt:lpstr>Mangal</vt:lpstr>
      <vt:lpstr>Times New Roman</vt:lpstr>
      <vt:lpstr>Wingdings 2</vt:lpstr>
      <vt:lpstr>Бумажная</vt:lpstr>
      <vt:lpstr>Муниципальное   бюджетное   общеобразовательное   учреждение Трубчевская   общеобразовательная   школа  №2   им. А. С. Пушкина</vt:lpstr>
      <vt:lpstr>     Введение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общеобразовательное учреждение Трубчевская общеобразовательная школа №2 им. А. С. Пушкина</dc:title>
  <dc:creator>Admin</dc:creator>
  <cp:lastModifiedBy>21</cp:lastModifiedBy>
  <cp:revision>79</cp:revision>
  <dcterms:created xsi:type="dcterms:W3CDTF">2021-11-15T15:58:42Z</dcterms:created>
  <dcterms:modified xsi:type="dcterms:W3CDTF">2025-04-03T07:50:26Z</dcterms:modified>
</cp:coreProperties>
</file>