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4"/>
  </p:notesMasterIdLst>
  <p:sldIdLst>
    <p:sldId id="297" r:id="rId4"/>
    <p:sldId id="256" r:id="rId5"/>
    <p:sldId id="298" r:id="rId6"/>
    <p:sldId id="299" r:id="rId7"/>
    <p:sldId id="258" r:id="rId8"/>
    <p:sldId id="286" r:id="rId9"/>
    <p:sldId id="284" r:id="rId10"/>
    <p:sldId id="283" r:id="rId11"/>
    <p:sldId id="287" r:id="rId12"/>
    <p:sldId id="273" r:id="rId13"/>
    <p:sldId id="293" r:id="rId14"/>
    <p:sldId id="294" r:id="rId15"/>
    <p:sldId id="295" r:id="rId16"/>
    <p:sldId id="290" r:id="rId17"/>
    <p:sldId id="291" r:id="rId18"/>
    <p:sldId id="288" r:id="rId19"/>
    <p:sldId id="289" r:id="rId20"/>
    <p:sldId id="285" r:id="rId21"/>
    <p:sldId id="300" r:id="rId22"/>
    <p:sldId id="282" r:id="rId23"/>
  </p:sldIdLst>
  <p:sldSz cx="9144000" cy="6858000" type="screen4x3"/>
  <p:notesSz cx="6858000" cy="9144000"/>
  <p:defaultTextStyle>
    <a:defPPr>
      <a:defRPr lang="uk-UA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79"/>
    <p:restoredTop sz="89425"/>
  </p:normalViewPr>
  <p:slideViewPr>
    <p:cSldViewPr showGuides="1">
      <p:cViewPr varScale="1">
        <p:scale>
          <a:sx n="39" d="100"/>
          <a:sy n="39" d="100"/>
        </p:scale>
        <p:origin x="1236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7046BE-6215-4BE3-9AF4-D7764F89A4E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ru-RU" altLang="ru-RU" sz="1200" dirty="0"/>
            </a:fld>
            <a:endParaRPr lang="ru-RU" altLang="ru-RU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uk-UA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uk-UA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Рисунок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uk-UA" altLang="ru-RU" dirty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uk-UA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255C53-C384-431F-A3A7-9CDDE6E9F43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Рисунок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350"/>
            <a:ext cx="9144000" cy="683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uk-UA" altLang="ru-RU" dirty="0"/>
          </a:p>
        </p:txBody>
      </p:sp>
      <p:sp>
        <p:nvSpPr>
          <p:cNvPr id="2052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uk-UA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E8AB11-171E-404E-AA0B-CD827FB6098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uk-UA" altLang="ru-RU" dirty="0">
                <a:latin typeface="Calibri" panose="020F0502020204030204" pitchFamily="34" charset="0"/>
              </a:rPr>
            </a:fld>
            <a:endParaRPr lang="uk-UA" altLang="ru-RU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vk.com/pyska.com11" TargetMode="External"/><Relationship Id="rId2" Type="http://schemas.openxmlformats.org/officeDocument/2006/relationships/hyperlink" Target="https://sh-trubchevskaya2-r15.gosweb.gosuslugi.ru/nasha-shkola/mediafond/" TargetMode="External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611188" y="1844675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tal Type" panose="02000603020000020004" charset="0"/>
                <a:ea typeface="+mn-ea"/>
                <a:cs typeface="Brutal Type" panose="02000603020000020004" charset="0"/>
              </a:rPr>
              <a:t>Проектная деятельность как средство формирования функциональной грамотности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tal Type" panose="02000603020000020004" charset="0"/>
              <a:ea typeface="+mn-ea"/>
              <a:cs typeface="Brutal Type" panose="0200060302000002000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alt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rutal Type" panose="02000603020000020004" charset="0"/>
              <a:ea typeface="+mn-ea"/>
              <a:cs typeface="Brutal Type" panose="020006030200000200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Схема 1"/>
          <p:cNvPicPr/>
          <p:nvPr/>
        </p:nvPicPr>
        <p:blipFill>
          <a:blip r:embed="rId1"/>
          <a:srcRect l="-19186" r="-21016"/>
          <a:stretch>
            <a:fillRect/>
          </a:stretch>
        </p:blipFill>
        <p:spPr>
          <a:xfrm>
            <a:off x="-198437" y="388938"/>
            <a:ext cx="10072687" cy="6072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1574165" y="1504950"/>
            <a:ext cx="7029450" cy="4525645"/>
          </a:xfrm>
          <a:ln/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endParaRPr lang="ru-RU" altLang="ru-RU" b="1" dirty="0"/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Гид по древнему городу Трубчевску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Трубчевские храмы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Семья Левенков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Мой земляк - Падин В.А.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Мемориальные доски Трубчевска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Мой земляк – ветеран Великой Отечественной войны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История трубчевского футбола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Трубчевский археолог Всеволод Левенок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Трубчевский художник А.В. Шадурин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/>
            <a:r>
              <a:rPr lang="ru-RU" altLang="ru-RU" sz="2000" b="1" dirty="0">
                <a:latin typeface="Brutal Type" panose="02000603020000020004" charset="0"/>
                <a:cs typeface="Brutal Type" panose="02000603020000020004" charset="0"/>
              </a:rPr>
              <a:t>Обелиск над Десной</a:t>
            </a:r>
            <a:endParaRPr lang="ru-RU" altLang="ru-RU" sz="2000" b="1" dirty="0">
              <a:latin typeface="Brutal Type" panose="02000603020000020004" charset="0"/>
              <a:cs typeface="Brutal Type" panose="02000603020000020004" charset="0"/>
            </a:endParaRPr>
          </a:p>
          <a:p>
            <a:pPr marL="0" indent="0"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  </a:t>
            </a:r>
            <a:endParaRPr lang="ru-RU" altLang="ru-RU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457200" y="2245995"/>
            <a:ext cx="8229600" cy="4525963"/>
          </a:xfrm>
          <a:ln/>
        </p:spPr>
        <p:txBody>
          <a:bodyPr vert="horz" wrap="square" lIns="91440" tIns="45720" rIns="91440" bIns="45720" anchor="t" anchorCtr="0"/>
          <a:p>
            <a:r>
              <a:rPr lang="ru-RU" altLang="ru-RU" sz="2800" b="1" dirty="0">
                <a:latin typeface="Brutal Type" panose="02000603020000020004" charset="0"/>
                <a:cs typeface="Brutal Type" panose="02000603020000020004" charset="0"/>
              </a:rPr>
              <a:t>История моей школы</a:t>
            </a:r>
            <a:endParaRPr lang="ru-RU" altLang="ru-RU" sz="2800" b="1" dirty="0">
              <a:latin typeface="Brutal Type" panose="02000603020000020004" charset="0"/>
              <a:cs typeface="Brutal Type" panose="02000603020000020004" charset="0"/>
            </a:endParaRPr>
          </a:p>
          <a:p>
            <a:r>
              <a:rPr lang="ru-RU" altLang="ru-RU" sz="2800" b="1" dirty="0">
                <a:latin typeface="Brutal Type" panose="02000603020000020004" charset="0"/>
                <a:cs typeface="Brutal Type" panose="02000603020000020004" charset="0"/>
              </a:rPr>
              <a:t>Карта памяти</a:t>
            </a:r>
            <a:endParaRPr lang="ru-RU" altLang="ru-RU" sz="2800" b="1" dirty="0">
              <a:latin typeface="Brutal Type" panose="02000603020000020004" charset="0"/>
              <a:cs typeface="Brutal Type" panose="02000603020000020004" charset="0"/>
            </a:endParaRPr>
          </a:p>
          <a:p>
            <a:r>
              <a:rPr lang="ru-RU" altLang="ru-RU" sz="2800" b="1" dirty="0">
                <a:latin typeface="Brutal Type" panose="02000603020000020004" charset="0"/>
                <a:cs typeface="Brutal Type" panose="02000603020000020004" charset="0"/>
              </a:rPr>
              <a:t>В. Е. Павлов. Путь в авиацию</a:t>
            </a:r>
            <a:endParaRPr lang="ru-RU" altLang="ru-RU" sz="2800" b="1" dirty="0">
              <a:latin typeface="Brutal Type" panose="02000603020000020004" charset="0"/>
              <a:cs typeface="Brutal Type" panose="02000603020000020004" charset="0"/>
            </a:endParaRPr>
          </a:p>
          <a:p>
            <a:r>
              <a:rPr lang="ru-RU" altLang="ru-RU" sz="2800" b="1" dirty="0">
                <a:latin typeface="Brutal Type" panose="02000603020000020004" charset="0"/>
                <a:cs typeface="Brutal Type" panose="02000603020000020004" charset="0"/>
              </a:rPr>
              <a:t>П.С. Климовцев. Судьба ветерана</a:t>
            </a:r>
            <a:endParaRPr lang="ru-RU" altLang="ru-RU" sz="2800" b="1" dirty="0">
              <a:latin typeface="Brutal Type" panose="02000603020000020004" charset="0"/>
              <a:cs typeface="Brutal Type" panose="02000603020000020004" charset="0"/>
            </a:endParaRPr>
          </a:p>
          <a:p>
            <a:r>
              <a:rPr lang="ru-RU" altLang="ru-RU" sz="2800" b="1" dirty="0">
                <a:latin typeface="Brutal Type" panose="02000603020000020004" charset="0"/>
                <a:cs typeface="Brutal Type" panose="02000603020000020004" charset="0"/>
              </a:rPr>
              <a:t>Великая Отечественная война в названиях трубчевских улиц</a:t>
            </a:r>
            <a:endParaRPr lang="ru-RU" altLang="ru-RU" sz="2800" b="1" dirty="0">
              <a:latin typeface="Brutal Type" panose="02000603020000020004" charset="0"/>
              <a:cs typeface="Brutal Type" panose="02000603020000020004" charset="0"/>
            </a:endParaRPr>
          </a:p>
          <a:p>
            <a:endParaRPr lang="ru-RU" altLang="ru-RU" sz="2800" b="1" dirty="0">
              <a:latin typeface="Brutal Type" panose="02000603020000020004" charset="0"/>
              <a:cs typeface="Brutal Type" panose="020006030200000200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ru-RU" altLang="ru-RU" dirty="0"/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461963" y="0"/>
            <a:ext cx="8229600" cy="1828800"/>
          </a:xfrm>
          <a:solidFill>
            <a:schemeClr val="accent1">
              <a:alpha val="100000"/>
            </a:schemeClr>
          </a:solidFill>
          <a:ln/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ru-RU" altLang="ru-RU" dirty="0"/>
              <a:t>Научно-практическая конференция в рамках межрегионального праздника славянской письменности и культуры «На земле Бояна»</a:t>
            </a:r>
            <a:endParaRPr lang="ru-RU" altLang="ru-RU" dirty="0"/>
          </a:p>
        </p:txBody>
      </p:sp>
      <p:pic>
        <p:nvPicPr>
          <p:cNvPr id="16388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73213"/>
            <a:ext cx="2663825" cy="373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53013">
            <a:off x="1328738" y="2162175"/>
            <a:ext cx="3932237" cy="280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91883">
            <a:off x="5573713" y="2095500"/>
            <a:ext cx="3786187" cy="2525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69929">
            <a:off x="3846513" y="1835150"/>
            <a:ext cx="2654300" cy="387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663223">
            <a:off x="200025" y="4514850"/>
            <a:ext cx="4603750" cy="265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97918">
            <a:off x="5818188" y="4071938"/>
            <a:ext cx="3173412" cy="2662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ru-RU" altLang="ru-RU" dirty="0"/>
          </a:p>
        </p:txBody>
      </p:sp>
      <p:pic>
        <p:nvPicPr>
          <p:cNvPr id="17411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274638"/>
            <a:ext cx="3332163" cy="439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22538" y="860425"/>
            <a:ext cx="3151187" cy="4670425"/>
          </a:xfrm>
          <a:ln/>
        </p:spPr>
      </p:pic>
      <p:pic>
        <p:nvPicPr>
          <p:cNvPr id="17413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762269">
            <a:off x="361950" y="2992438"/>
            <a:ext cx="2852738" cy="3802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25" y="98425"/>
            <a:ext cx="2582863" cy="390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87552">
            <a:off x="5819775" y="1265238"/>
            <a:ext cx="3906838" cy="2805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9631770">
            <a:off x="4127500" y="3802063"/>
            <a:ext cx="2865438" cy="3643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ru-RU" altLang="ru-RU" dirty="0"/>
          </a:p>
        </p:txBody>
      </p:sp>
      <p:pic>
        <p:nvPicPr>
          <p:cNvPr id="1843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727325" y="773113"/>
            <a:ext cx="3290888" cy="4525962"/>
          </a:xfrm>
          <a:ln/>
        </p:spPr>
      </p:pic>
      <p:pic>
        <p:nvPicPr>
          <p:cNvPr id="18436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73824">
            <a:off x="-798512" y="2098675"/>
            <a:ext cx="5162550" cy="348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002554">
            <a:off x="4122738" y="1243013"/>
            <a:ext cx="5421312" cy="3830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ru-RU" altLang="ru-RU" dirty="0"/>
          </a:p>
        </p:txBody>
      </p:sp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280987" y="966788"/>
            <a:ext cx="3097212" cy="4376737"/>
          </a:xfrm>
          <a:ln/>
        </p:spPr>
      </p:pic>
      <p:pic>
        <p:nvPicPr>
          <p:cNvPr id="19460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1844675"/>
            <a:ext cx="3095625" cy="4376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793750"/>
            <a:ext cx="3416300" cy="4722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3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274638"/>
            <a:ext cx="3444875" cy="594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Объект 9"/>
          <p:cNvSpPr>
            <a:spLocks noGrp="1"/>
          </p:cNvSpPr>
          <p:nvPr>
            <p:ph idx="1"/>
          </p:nvPr>
        </p:nvSpPr>
        <p:spPr>
          <a:xfrm>
            <a:off x="3852545" y="1797050"/>
            <a:ext cx="5472113" cy="1847850"/>
          </a:xfrm>
          <a:ln/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ru-RU" altLang="ru-RU" dirty="0">
                <a:hlinkClick r:id="rId2"/>
              </a:rPr>
              <a:t>https://sh-trubchevskaya2-r15.gosweb.gosuslugi.ru/nasha-shkola/mediafond/</a:t>
            </a:r>
            <a:endParaRPr lang="ru-RU" altLang="ru-RU" dirty="0"/>
          </a:p>
        </p:txBody>
      </p:sp>
      <p:sp>
        <p:nvSpPr>
          <p:cNvPr id="20485" name="TextBox 11"/>
          <p:cNvSpPr txBox="1"/>
          <p:nvPr/>
        </p:nvSpPr>
        <p:spPr>
          <a:xfrm>
            <a:off x="3851593" y="3644900"/>
            <a:ext cx="51958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ru-RU" altLang="ru-RU" dirty="0">
                <a:hlinkClick r:id="rId3"/>
              </a:rPr>
              <a:t>https://vk.com/pyska.com11</a:t>
            </a:r>
            <a:endParaRPr lang="ru-RU" alt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7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716463" y="0"/>
            <a:ext cx="3640137" cy="6000750"/>
          </a:xfrm>
          <a:ln/>
        </p:spPr>
      </p:pic>
      <p:pic>
        <p:nvPicPr>
          <p:cNvPr id="21508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8" y="15875"/>
            <a:ext cx="3784600" cy="5984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>
              <a:buNone/>
            </a:pPr>
            <a:endParaRPr lang="ru-RU" altLang="x-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375" y="1600200"/>
            <a:ext cx="5051425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504020202030204" pitchFamily="34" charset="0"/>
                <a:ea typeface="+mn-ea"/>
                <a:cs typeface="+mn-cs"/>
              </a:rPr>
              <a:t>«В любом проекте важнейшим фактором является вера в успех. Без веры успех невозможен».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2C2D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504020202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2C2D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504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Helvetica" panose="020B0504020202030204" pitchFamily="34" charset="0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Helvetica" panose="020B0504020202030204" pitchFamily="34" charset="0"/>
                <a:ea typeface="+mn-ea"/>
                <a:cs typeface="+mn-cs"/>
              </a:rPr>
              <a:t>Уильям  Джеймс (1842-1910), философ,  психолог.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2" name="Picture 4" descr="Уильям Джеймс фотография кто он, источник: ru.wikipedia.or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075" y="2035175"/>
            <a:ext cx="2787650" cy="319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51520" y="2348880"/>
            <a:ext cx="8640960" cy="3024335"/>
          </a:xfrm>
          <a:ln/>
          <a:effectLst/>
          <a:sp3d prstMaterial="plastic"/>
        </p:spPr>
        <p:txBody>
          <a:bodyPr vert="horz" wrap="square" lIns="91440" tIns="45720" rIns="91440" bIns="45720" numCol="1" rtlCol="0" anchor="ctr" anchorCtr="0" compatLnSpc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uk-UA" sz="5400" b="1" i="0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3" name="TextBox 3"/>
          <p:cNvSpPr txBox="1"/>
          <p:nvPr/>
        </p:nvSpPr>
        <p:spPr>
          <a:xfrm>
            <a:off x="503238" y="1700213"/>
            <a:ext cx="8137525" cy="3970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    Проектная деятельность – это способ достижения цели через детальную проработку поставленной проблемы, способность использовать приобретаемые знания, умения и навыки для решения практических задач. Вследствие чего формируются навыки функциональной грамотности.</a:t>
            </a:r>
            <a:endParaRPr lang="ru-RU" altLang="ru-RU" sz="2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ru-RU" altLang="ru-RU" dirty="0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ru-RU" altLang="ru-RU" dirty="0"/>
          </a:p>
        </p:txBody>
      </p:sp>
      <p:pic>
        <p:nvPicPr>
          <p:cNvPr id="23556" name="Picture 2" descr="http://900igr.net/up/datas/150030/01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775" y="274638"/>
            <a:ext cx="8426450" cy="631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3863"/>
            <a:ext cx="8229600" cy="917575"/>
          </a:xfrm>
          <a:solidFill>
            <a:schemeClr val="accent1"/>
          </a:solidFill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rgbClr val="44404A"/>
                </a:solidFill>
                <a:effectLst/>
                <a:uLnTx/>
                <a:uFillTx/>
                <a:latin typeface="Brutal Type" panose="02000603020000020004" charset="0"/>
                <a:ea typeface="+mj-ea"/>
                <a:cs typeface="Brutal Type" panose="02000603020000020004" charset="0"/>
              </a:rPr>
            </a:br>
            <a:b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tal Type" panose="02000603020000020004" charset="0"/>
                <a:ea typeface="+mj-ea"/>
                <a:cs typeface="Brutal Type" panose="02000603020000020004" charset="0"/>
              </a:rPr>
            </a:b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tal Type" panose="02000603020000020004" charset="0"/>
                <a:ea typeface="+mj-ea"/>
                <a:cs typeface="Brutal Type" panose="02000603020000020004" charset="0"/>
              </a:rPr>
              <a:t>Простые цветы из бумаги: используем принцип спирали</a:t>
            </a:r>
            <a:br>
              <a:rPr kumimoji="0" lang="ru-RU" sz="4400" b="0" i="0" u="none" strike="noStrike" kern="1200" cap="all" spc="0" normalizeH="0" baseline="0" noProof="0" dirty="0">
                <a:ln>
                  <a:noFill/>
                </a:ln>
                <a:solidFill>
                  <a:srgbClr val="44404A"/>
                </a:solidFill>
                <a:effectLst/>
                <a:uLnTx/>
                <a:uFillTx/>
                <a:latin typeface="Brutal Type" panose="02000603020000020004" charset="0"/>
                <a:ea typeface="+mj-ea"/>
                <a:cs typeface="Brutal Type" panose="02000603020000020004" charset="0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rutal Type" panose="02000603020000020004" charset="0"/>
              <a:ea typeface="+mj-ea"/>
              <a:cs typeface="Brutal Type" panose="02000603020000020004" charset="0"/>
            </a:endParaRPr>
          </a:p>
        </p:txBody>
      </p:sp>
      <p:pic>
        <p:nvPicPr>
          <p:cNvPr id="6147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76250" y="1484313"/>
            <a:ext cx="7705725" cy="4321175"/>
          </a:xfrm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1730" y="110490"/>
            <a:ext cx="4597400" cy="2931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3068638"/>
            <a:ext cx="8229600" cy="4525963"/>
          </a:xfrm>
        </p:spPr>
        <p:txBody>
          <a:bodyPr vert="horz" wrap="square" lIns="91440" tIns="45720" rIns="91440" bIns="45720" numCol="1" anchor="t" anchorCtr="0" compatLnSpc="1"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altLang="x-none" sz="2000" b="1" dirty="0">
                <a:solidFill>
                  <a:srgbClr val="FFC000"/>
                </a:solidFill>
                <a:cs typeface="Calibri" panose="020F0502020204030204" pitchFamily="34" charset="0"/>
              </a:rPr>
              <a:t>Начав с внешнего края, разрежьте круг по спирали. Также не старайтесь соблюсти линии идеально ровными: так лепестки получатся более естественными.</a:t>
            </a:r>
            <a:endParaRPr lang="ru-RU" altLang="x-none" sz="2000" b="1" dirty="0">
              <a:solidFill>
                <a:srgbClr val="FFC000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altLang="x-none" sz="2000" b="1" dirty="0">
                <a:solidFill>
                  <a:srgbClr val="FF0000"/>
                </a:solidFill>
                <a:cs typeface="Calibri" panose="020F0502020204030204" pitchFamily="34" charset="0"/>
              </a:rPr>
              <a:t>Теперь нужно свернуть спираль в бутончик. Начинайте сворачивать деталь с внешнего конца спирали и сворачивайте довольно плотно, пока не дойдёте до внутреннего края детали</a:t>
            </a:r>
            <a:endParaRPr lang="ru-RU" altLang="x-none" sz="20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altLang="x-none" sz="2000" b="1" dirty="0">
                <a:cs typeface="Calibri" panose="020F0502020204030204" pitchFamily="34" charset="0"/>
              </a:rPr>
              <a:t>Сверните цветочек довольно плотно, а затем положите его на стол: он немного раскроется и станет выглядеть натурально</a:t>
            </a:r>
            <a:endParaRPr lang="ru-RU" altLang="x-none" sz="2000" b="1" dirty="0">
              <a:cs typeface="Calibri" panose="020F0502020204030204" pitchFamily="34" charset="0"/>
            </a:endParaRPr>
          </a:p>
          <a:p>
            <a:endParaRPr lang="ru-RU" altLang="x-non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94473"/>
            <a:ext cx="8229600" cy="21463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b="1" dirty="0">
                <a:solidFill>
                  <a:srgbClr val="FF0000"/>
                </a:solidFill>
              </a:rPr>
              <a:t>Проект/ проектная деятельность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457200" y="3327083"/>
            <a:ext cx="8589963" cy="4525962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ru-RU" altLang="ru-RU" b="1" dirty="0"/>
              <a:t>Исследовательская работа</a:t>
            </a:r>
            <a:endParaRPr lang="ru-RU" altLang="ru-RU" b="1" dirty="0"/>
          </a:p>
          <a:p>
            <a:pPr eaLnBrk="1" hangingPunct="1"/>
            <a:r>
              <a:rPr lang="ru-RU" altLang="ru-RU" b="1" dirty="0"/>
              <a:t>Деятельность, направленная на достижение результата</a:t>
            </a:r>
            <a:endParaRPr lang="ru-RU" altLang="ru-RU" b="1" dirty="0"/>
          </a:p>
          <a:p>
            <a:pPr eaLnBrk="1" hangingPunct="1"/>
            <a:r>
              <a:rPr lang="ru-RU" altLang="ru-RU" b="1" dirty="0"/>
              <a:t>Ограничение по срокам</a:t>
            </a:r>
            <a:endParaRPr lang="ru-RU" alt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222250" y="2136775"/>
            <a:ext cx="8699500" cy="4525963"/>
          </a:xfrm>
          <a:ln/>
        </p:spPr>
        <p:txBody>
          <a:bodyPr vert="horz" wrap="square" lIns="91440" tIns="45720" rIns="91440" bIns="45720" anchor="t" anchorCtr="0"/>
          <a:p>
            <a:r>
              <a:rPr lang="ru-RU" altLang="ru-RU" sz="2800" b="1" dirty="0"/>
              <a:t>Забытые имена 2015- 2016</a:t>
            </a:r>
            <a:endParaRPr lang="ru-RU" altLang="ru-RU" sz="2800" b="1" dirty="0"/>
          </a:p>
          <a:p>
            <a:r>
              <a:rPr lang="ru-RU" altLang="ru-RU" sz="2800" b="1" dirty="0"/>
              <a:t>Образ древнего Бояна 2015-2016</a:t>
            </a:r>
            <a:endParaRPr lang="ru-RU" altLang="ru-RU" sz="2800" b="1" dirty="0"/>
          </a:p>
          <a:p>
            <a:r>
              <a:rPr lang="ru-RU" altLang="ru-RU" sz="2800" b="1" dirty="0"/>
              <a:t>Литературное объединение «Горизонт» 2016-2017</a:t>
            </a:r>
            <a:endParaRPr lang="ru-RU" altLang="ru-RU" sz="2800" b="1" dirty="0"/>
          </a:p>
          <a:p>
            <a:r>
              <a:rPr lang="ru-RU" altLang="ru-RU" sz="2800" b="1" dirty="0"/>
              <a:t>Алексей Константинович Толстой 2017-2018</a:t>
            </a:r>
            <a:endParaRPr lang="ru-RU" altLang="ru-RU" sz="2800" b="1" dirty="0"/>
          </a:p>
          <a:p>
            <a:r>
              <a:rPr lang="ru-RU" altLang="ru-RU" sz="2800" b="1" dirty="0"/>
              <a:t>Школьный альбом 2018-2019</a:t>
            </a:r>
            <a:endParaRPr lang="ru-RU" altLang="ru-RU" sz="2800" b="1" dirty="0"/>
          </a:p>
          <a:p>
            <a:r>
              <a:rPr lang="ru-RU" altLang="ru-RU" sz="2800" b="1" dirty="0"/>
              <a:t>Мифы и легенды родного города  2019-2020</a:t>
            </a:r>
            <a:endParaRPr lang="ru-RU" altLang="ru-RU" sz="2800" b="1" dirty="0"/>
          </a:p>
          <a:p>
            <a:r>
              <a:rPr lang="ru-RU" altLang="ru-RU" sz="2800" b="1" dirty="0"/>
              <a:t>Город древний, город славный 2020-2021</a:t>
            </a:r>
            <a:endParaRPr lang="ru-RU" alt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ru-RU" altLang="ru-RU" dirty="0"/>
          </a:p>
        </p:txBody>
      </p:sp>
      <p:pic>
        <p:nvPicPr>
          <p:cNvPr id="10243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79388" y="274638"/>
            <a:ext cx="5905500" cy="3597275"/>
          </a:xfrm>
          <a:ln/>
        </p:spPr>
      </p:pic>
      <p:pic>
        <p:nvPicPr>
          <p:cNvPr id="1024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813" y="0"/>
            <a:ext cx="4572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2470150"/>
            <a:ext cx="4572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613" y="1735138"/>
            <a:ext cx="4572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338" y="3106738"/>
            <a:ext cx="4572000" cy="342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ru-RU" altLang="ru-RU" dirty="0"/>
          </a:p>
        </p:txBody>
      </p:sp>
      <p:pic>
        <p:nvPicPr>
          <p:cNvPr id="11267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35038" y="806450"/>
            <a:ext cx="7273925" cy="5245100"/>
          </a:xfrm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Рисунок 5" descr="C:\Users\MARINA\Desktop\my files\ФОТО\школа\ФОТО ШКОЛА\ШКОЛА1.JPG"/>
          <p:cNvPicPr>
            <a:picLocks noChangeAspect="1"/>
          </p:cNvPicPr>
          <p:nvPr/>
        </p:nvPicPr>
        <p:blipFill>
          <a:blip r:embed="rId1">
            <a:lum contrast="-20000"/>
          </a:blip>
          <a:stretch>
            <a:fillRect/>
          </a:stretch>
        </p:blipFill>
        <p:spPr>
          <a:xfrm>
            <a:off x="519113" y="188913"/>
            <a:ext cx="8229600" cy="652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696913"/>
            <a:ext cx="8229600" cy="500063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бюджетное общеобразовательное учреждение</a:t>
            </a:r>
            <a:b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Трубчевская средняя школа №2 им. А.С. Пушкина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313" y="1428750"/>
            <a:ext cx="6400800" cy="1752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Исследовательский проект</a:t>
            </a:r>
            <a:endParaRPr kumimoji="0" lang="ru-RU" sz="4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Школьный альбом</a:t>
            </a:r>
            <a:endParaRPr kumimoji="0" lang="ru-RU" sz="4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3500438" y="3286125"/>
            <a:ext cx="5643562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chemeClr val="bg1"/>
                </a:solidFill>
              </a:rPr>
              <a:t>Выполнили: </a:t>
            </a:r>
            <a:r>
              <a:rPr lang="ru-RU" altLang="ru-RU" sz="1800" b="1" i="1" dirty="0">
                <a:solidFill>
                  <a:schemeClr val="bg1"/>
                </a:solidFill>
              </a:rPr>
              <a:t>учащиеся 10 класса</a:t>
            </a:r>
            <a:endParaRPr lang="ru-RU" altLang="ru-RU" sz="1800" i="1" dirty="0">
              <a:solidFill>
                <a:schemeClr val="bg1"/>
              </a:solidFill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chemeClr val="bg1"/>
                </a:solidFill>
              </a:rPr>
              <a:t>Руководитель: </a:t>
            </a:r>
            <a:r>
              <a:rPr lang="ru-RU" altLang="ru-RU" sz="1800" b="1" i="1" dirty="0">
                <a:solidFill>
                  <a:schemeClr val="bg1"/>
                </a:solidFill>
              </a:rPr>
              <a:t>Ноздрова Марина Богдановна,</a:t>
            </a:r>
            <a:endParaRPr lang="ru-RU" altLang="ru-RU" sz="1800" i="1" dirty="0">
              <a:solidFill>
                <a:schemeClr val="bg1"/>
              </a:solidFill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chemeClr val="bg1"/>
                </a:solidFill>
              </a:rPr>
              <a:t>учитель русского языка и литературы</a:t>
            </a:r>
            <a:endParaRPr lang="ru-RU" altLang="ru-RU" sz="1800" i="1" dirty="0">
              <a:solidFill>
                <a:schemeClr val="bg1"/>
              </a:solidFill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sp>
        <p:nvSpPr>
          <p:cNvPr id="12294" name="TextBox 8"/>
          <p:cNvSpPr txBox="1"/>
          <p:nvPr/>
        </p:nvSpPr>
        <p:spPr>
          <a:xfrm>
            <a:off x="3571875" y="5934075"/>
            <a:ext cx="17145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chemeClr val="bg1"/>
                </a:solidFill>
              </a:rPr>
              <a:t>Трубчевск</a:t>
            </a:r>
            <a:endParaRPr lang="ru-RU" altLang="ru-RU" sz="1800" i="1" dirty="0">
              <a:solidFill>
                <a:schemeClr val="bg1"/>
              </a:solidFill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chemeClr val="bg1"/>
                </a:solidFill>
              </a:rPr>
              <a:t>2018 </a:t>
            </a:r>
            <a:endParaRPr lang="ru-RU" altLang="ru-RU" sz="1800" i="1" dirty="0">
              <a:solidFill>
                <a:schemeClr val="bg1"/>
              </a:solidFill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2232</Words>
  <Application>WPS Presentation</Application>
  <PresentationFormat>Экран (4:3)</PresentationFormat>
  <Paragraphs>72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Open Sans</vt:lpstr>
      <vt:lpstr>Segoe Print</vt:lpstr>
      <vt:lpstr>Verdana</vt:lpstr>
      <vt:lpstr>Times New Roman</vt:lpstr>
      <vt:lpstr>Helvetica</vt:lpstr>
      <vt:lpstr>Microsoft YaHei</vt:lpstr>
      <vt:lpstr>Arial Unicode MS</vt:lpstr>
      <vt:lpstr>Brutal Type</vt:lpstr>
      <vt:lpstr>Тема Office</vt:lpstr>
      <vt:lpstr>Специальное оформление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ПК 16</cp:lastModifiedBy>
  <cp:revision>63</cp:revision>
  <dcterms:created xsi:type="dcterms:W3CDTF">2009-01-08T12:15:48Z</dcterms:created>
  <dcterms:modified xsi:type="dcterms:W3CDTF">2025-04-11T09:55:58Z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5F6A9C30F156472BA4AA43EE8CEA2724_13</vt:lpwstr>
  </property>
  <property fmtid="{D5CDD505-2E9C-101B-9397-08002B2CF9AE}" pid="3" name="KSOProductBuildVer">
    <vt:lpwstr>1049-12.2.0.20782</vt:lpwstr>
  </property>
</Properties>
</file>